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changesInfos/changesInfo1.xml" ContentType="application/vnd.ms-powerpoint.changesinfo+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6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diagrams/colors20.xml" ContentType="application/vnd.openxmlformats-officedocument.drawingml.diagramColor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notesSlides/notesSlide44.xml" ContentType="application/vnd.openxmlformats-officedocument.presentationml.notesSlide+xml"/>
  <Override PartName="/ppt/diagrams/drawing17.xml" ContentType="application/vnd.ms-office.drawingml.diagramDrawing+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40.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notesSlides/notesSlide64.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2"/>
  </p:notesMasterIdLst>
  <p:handoutMasterIdLst>
    <p:handoutMasterId r:id="rId73"/>
  </p:handoutMasterIdLst>
  <p:sldIdLst>
    <p:sldId id="256" r:id="rId2"/>
    <p:sldId id="2098" r:id="rId3"/>
    <p:sldId id="2100" r:id="rId4"/>
    <p:sldId id="2099" r:id="rId5"/>
    <p:sldId id="2101" r:id="rId6"/>
    <p:sldId id="2102" r:id="rId7"/>
    <p:sldId id="2105" r:id="rId8"/>
    <p:sldId id="2103" r:id="rId9"/>
    <p:sldId id="2104" r:id="rId10"/>
    <p:sldId id="2106" r:id="rId11"/>
    <p:sldId id="2107" r:id="rId12"/>
    <p:sldId id="2108" r:id="rId13"/>
    <p:sldId id="2109" r:id="rId14"/>
    <p:sldId id="2112" r:id="rId15"/>
    <p:sldId id="2111" r:id="rId16"/>
    <p:sldId id="2113" r:id="rId17"/>
    <p:sldId id="2114" r:id="rId18"/>
    <p:sldId id="2115" r:id="rId19"/>
    <p:sldId id="2116" r:id="rId20"/>
    <p:sldId id="2117" r:id="rId21"/>
    <p:sldId id="2118" r:id="rId22"/>
    <p:sldId id="2153" r:id="rId23"/>
    <p:sldId id="2154" r:id="rId24"/>
    <p:sldId id="2119" r:id="rId25"/>
    <p:sldId id="2120" r:id="rId26"/>
    <p:sldId id="2121" r:id="rId27"/>
    <p:sldId id="2122" r:id="rId28"/>
    <p:sldId id="2123" r:id="rId29"/>
    <p:sldId id="2124" r:id="rId30"/>
    <p:sldId id="2125" r:id="rId31"/>
    <p:sldId id="2126" r:id="rId32"/>
    <p:sldId id="2127" r:id="rId33"/>
    <p:sldId id="2128" r:id="rId34"/>
    <p:sldId id="2129" r:id="rId35"/>
    <p:sldId id="2130" r:id="rId36"/>
    <p:sldId id="2131" r:id="rId37"/>
    <p:sldId id="2160" r:id="rId38"/>
    <p:sldId id="2140" r:id="rId39"/>
    <p:sldId id="2132" r:id="rId40"/>
    <p:sldId id="2133" r:id="rId41"/>
    <p:sldId id="2161" r:id="rId42"/>
    <p:sldId id="2155" r:id="rId43"/>
    <p:sldId id="2163" r:id="rId44"/>
    <p:sldId id="2167" r:id="rId45"/>
    <p:sldId id="2168" r:id="rId46"/>
    <p:sldId id="2170" r:id="rId47"/>
    <p:sldId id="2169" r:id="rId48"/>
    <p:sldId id="2158" r:id="rId49"/>
    <p:sldId id="2135" r:id="rId50"/>
    <p:sldId id="2136" r:id="rId51"/>
    <p:sldId id="2180" r:id="rId52"/>
    <p:sldId id="2171" r:id="rId53"/>
    <p:sldId id="2164" r:id="rId54"/>
    <p:sldId id="2165" r:id="rId55"/>
    <p:sldId id="2166" r:id="rId56"/>
    <p:sldId id="2172" r:id="rId57"/>
    <p:sldId id="2139" r:id="rId58"/>
    <p:sldId id="2141" r:id="rId59"/>
    <p:sldId id="2142" r:id="rId60"/>
    <p:sldId id="2173" r:id="rId61"/>
    <p:sldId id="2174" r:id="rId62"/>
    <p:sldId id="2175" r:id="rId63"/>
    <p:sldId id="2176" r:id="rId64"/>
    <p:sldId id="2156" r:id="rId65"/>
    <p:sldId id="2157" r:id="rId66"/>
    <p:sldId id="2177" r:id="rId67"/>
    <p:sldId id="2159" r:id="rId68"/>
    <p:sldId id="2178" r:id="rId69"/>
    <p:sldId id="2179" r:id="rId70"/>
    <p:sldId id="2181" r:id="rId71"/>
  </p:sldIdLst>
  <p:sldSz cx="9144000" cy="6858000" type="screen4x3"/>
  <p:notesSz cx="6797675" cy="9926638"/>
  <p:defaultTextStyle>
    <a:defPPr>
      <a:defRPr lang="it-IT"/>
    </a:defPPr>
    <a:lvl1pPr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u="sng"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u="sng"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u="sng"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u="sng"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Sezione predefinita" id="{C5D1AFCD-2A7A-6E4F-9E5B-CBAC221BBB7A}">
          <p14:sldIdLst>
            <p14:sldId id="256"/>
            <p14:sldId id="2098"/>
          </p14:sldIdLst>
        </p14:section>
        <p14:section name="Introduzione" id="{66B07399-D2A5-9744-B07A-120865B00D6E}">
          <p14:sldIdLst>
            <p14:sldId id="2100"/>
            <p14:sldId id="2099"/>
            <p14:sldId id="2101"/>
            <p14:sldId id="2102"/>
            <p14:sldId id="2105"/>
            <p14:sldId id="2103"/>
            <p14:sldId id="2104"/>
            <p14:sldId id="2106"/>
            <p14:sldId id="2107"/>
            <p14:sldId id="2108"/>
            <p14:sldId id="2109"/>
            <p14:sldId id="2112"/>
          </p14:sldIdLst>
        </p14:section>
        <p14:section name="Covid e lavoro" id="{9F19F52D-F701-E945-8B9F-92F144D1042B}">
          <p14:sldIdLst>
            <p14:sldId id="2111"/>
            <p14:sldId id="2113"/>
            <p14:sldId id="2114"/>
            <p14:sldId id="2115"/>
            <p14:sldId id="2116"/>
            <p14:sldId id="2117"/>
            <p14:sldId id="2118"/>
            <p14:sldId id="2153"/>
            <p14:sldId id="2154"/>
            <p14:sldId id="2119"/>
          </p14:sldIdLst>
        </p14:section>
        <p14:section name="Prevenzione del contagio" id="{45EC63A7-92EE-AA43-AC60-FBAE47501B33}">
          <p14:sldIdLst>
            <p14:sldId id="2120"/>
            <p14:sldId id="2121"/>
            <p14:sldId id="2122"/>
            <p14:sldId id="2123"/>
            <p14:sldId id="2124"/>
            <p14:sldId id="2125"/>
            <p14:sldId id="2126"/>
            <p14:sldId id="2127"/>
            <p14:sldId id="2128"/>
            <p14:sldId id="2129"/>
            <p14:sldId id="2130"/>
            <p14:sldId id="2131"/>
            <p14:sldId id="2160"/>
            <p14:sldId id="2140"/>
            <p14:sldId id="2132"/>
          </p14:sldIdLst>
        </p14:section>
        <p14:section name="Dispositivi di protezione" id="{FE6412F3-26DE-174E-9028-91BA8FB42E23}">
          <p14:sldIdLst>
            <p14:sldId id="2133"/>
            <p14:sldId id="2161"/>
            <p14:sldId id="2155"/>
            <p14:sldId id="2163"/>
            <p14:sldId id="2167"/>
            <p14:sldId id="2168"/>
            <p14:sldId id="2170"/>
            <p14:sldId id="2169"/>
            <p14:sldId id="2158"/>
            <p14:sldId id="2135"/>
            <p14:sldId id="2136"/>
            <p14:sldId id="2180"/>
            <p14:sldId id="2171"/>
            <p14:sldId id="2164"/>
            <p14:sldId id="2165"/>
            <p14:sldId id="2166"/>
            <p14:sldId id="2172"/>
            <p14:sldId id="2139"/>
            <p14:sldId id="2141"/>
          </p14:sldIdLst>
        </p14:section>
        <p14:section name="Approfondimenti" id="{9A95E726-4555-6745-8A43-0135F01D85AA}">
          <p14:sldIdLst>
            <p14:sldId id="2142"/>
            <p14:sldId id="2173"/>
            <p14:sldId id="2174"/>
            <p14:sldId id="2175"/>
            <p14:sldId id="2176"/>
            <p14:sldId id="2156"/>
            <p14:sldId id="2157"/>
            <p14:sldId id="2177"/>
            <p14:sldId id="2159"/>
            <p14:sldId id="2178"/>
            <p14:sldId id="2179"/>
            <p14:sldId id="21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Ceccarelli" initials="CC" lastIdx="4" clrIdx="0">
    <p:extLst>
      <p:ext uri="{19B8F6BF-5375-455C-9EA6-DF929625EA0E}">
        <p15:presenceInfo xmlns:p15="http://schemas.microsoft.com/office/powerpoint/2012/main" xmlns="" userId="S::c.ceccarelli@istitutoinforma.it::92f3238c-132a-4ae9-ad48-0a0b691086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6397C"/>
    <a:srgbClr val="F08100"/>
    <a:srgbClr val="00C2B2"/>
    <a:srgbClr val="CBF3FF"/>
    <a:srgbClr val="CBE3F2"/>
    <a:srgbClr val="FFE6CC"/>
    <a:srgbClr val="CDF9CB"/>
    <a:srgbClr val="FF4545"/>
    <a:srgbClr val="000000"/>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EF529-C9FC-414A-8A04-287B5B75DB48}" v="156" dt="2020-05-02T10:56:51.21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6" autoAdjust="0"/>
    <p:restoredTop sz="79195" autoAdjust="0"/>
  </p:normalViewPr>
  <p:slideViewPr>
    <p:cSldViewPr>
      <p:cViewPr varScale="1">
        <p:scale>
          <a:sx n="88" d="100"/>
          <a:sy n="88" d="100"/>
        </p:scale>
        <p:origin x="-1584" y="-102"/>
      </p:cViewPr>
      <p:guideLst>
        <p:guide orient="horz" pos="2160"/>
        <p:guide pos="2880"/>
      </p:guideLst>
    </p:cSldViewPr>
  </p:slideViewPr>
  <p:outlineViewPr>
    <p:cViewPr>
      <p:scale>
        <a:sx n="33" d="100"/>
        <a:sy n="33" d="100"/>
      </p:scale>
      <p:origin x="0" y="-15690"/>
    </p:cViewPr>
  </p:outlineViewPr>
  <p:notesTextViewPr>
    <p:cViewPr>
      <p:scale>
        <a:sx n="100" d="100"/>
        <a:sy n="100" d="100"/>
      </p:scale>
      <p:origin x="0" y="0"/>
    </p:cViewPr>
  </p:notesTextViewPr>
  <p:sorterViewPr>
    <p:cViewPr varScale="1">
      <p:scale>
        <a:sx n="1" d="1"/>
        <a:sy n="1" d="1"/>
      </p:scale>
      <p:origin x="0" y="-11184"/>
    </p:cViewPr>
  </p:sorterViewPr>
  <p:notesViewPr>
    <p:cSldViewPr>
      <p:cViewPr varScale="1">
        <p:scale>
          <a:sx n="62" d="100"/>
          <a:sy n="62" d="100"/>
        </p:scale>
        <p:origin x="3354"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Massera" userId="59b536b0-7123-4c10-bca5-f03a1d503271" providerId="ADAL" clId="{3C8EF529-C9FC-414A-8A04-287B5B75DB48}"/>
    <pc:docChg chg="custSel addSld delSld modSld sldOrd">
      <pc:chgData name="Stefano Massera" userId="59b536b0-7123-4c10-bca5-f03a1d503271" providerId="ADAL" clId="{3C8EF529-C9FC-414A-8A04-287B5B75DB48}" dt="2020-05-02T10:56:51.211" v="1086"/>
      <pc:docMkLst>
        <pc:docMk/>
      </pc:docMkLst>
      <pc:sldChg chg="delSp modSp">
        <pc:chgData name="Stefano Massera" userId="59b536b0-7123-4c10-bca5-f03a1d503271" providerId="ADAL" clId="{3C8EF529-C9FC-414A-8A04-287B5B75DB48}" dt="2020-05-02T10:42:02.526" v="149" actId="20577"/>
        <pc:sldMkLst>
          <pc:docMk/>
          <pc:sldMk cId="0" sldId="256"/>
        </pc:sldMkLst>
        <pc:spChg chg="del">
          <ac:chgData name="Stefano Massera" userId="59b536b0-7123-4c10-bca5-f03a1d503271" providerId="ADAL" clId="{3C8EF529-C9FC-414A-8A04-287B5B75DB48}" dt="2020-05-02T10:40:06.317" v="0" actId="478"/>
          <ac:spMkLst>
            <pc:docMk/>
            <pc:sldMk cId="0" sldId="256"/>
            <ac:spMk id="2" creationId="{00000000-0000-0000-0000-000000000000}"/>
          </ac:spMkLst>
        </pc:spChg>
        <pc:spChg chg="mod">
          <ac:chgData name="Stefano Massera" userId="59b536b0-7123-4c10-bca5-f03a1d503271" providerId="ADAL" clId="{3C8EF529-C9FC-414A-8A04-287B5B75DB48}" dt="2020-05-02T10:40:10.828" v="15" actId="20577"/>
          <ac:spMkLst>
            <pc:docMk/>
            <pc:sldMk cId="0" sldId="256"/>
            <ac:spMk id="7" creationId="{00000000-0000-0000-0000-000000000000}"/>
          </ac:spMkLst>
        </pc:spChg>
        <pc:spChg chg="mod">
          <ac:chgData name="Stefano Massera" userId="59b536b0-7123-4c10-bca5-f03a1d503271" providerId="ADAL" clId="{3C8EF529-C9FC-414A-8A04-287B5B75DB48}" dt="2020-05-02T10:42:02.526" v="149" actId="20577"/>
          <ac:spMkLst>
            <pc:docMk/>
            <pc:sldMk cId="0" sldId="256"/>
            <ac:spMk id="8" creationId="{00000000-0000-0000-0000-000000000000}"/>
          </ac:spMkLst>
        </pc:spChg>
      </pc:sldChg>
      <pc:sldChg chg="ord">
        <pc:chgData name="Stefano Massera" userId="59b536b0-7123-4c10-bca5-f03a1d503271" providerId="ADAL" clId="{3C8EF529-C9FC-414A-8A04-287B5B75DB48}" dt="2020-05-02T10:43:11.322" v="150"/>
        <pc:sldMkLst>
          <pc:docMk/>
          <pc:sldMk cId="3133524091" sldId="2105"/>
        </pc:sldMkLst>
      </pc:sldChg>
      <pc:sldChg chg="modSp">
        <pc:chgData name="Stefano Massera" userId="59b536b0-7123-4c10-bca5-f03a1d503271" providerId="ADAL" clId="{3C8EF529-C9FC-414A-8A04-287B5B75DB48}" dt="2020-05-02T10:44:02.691" v="178" actId="20577"/>
        <pc:sldMkLst>
          <pc:docMk/>
          <pc:sldMk cId="2395269626" sldId="2108"/>
        </pc:sldMkLst>
        <pc:spChg chg="mod">
          <ac:chgData name="Stefano Massera" userId="59b536b0-7123-4c10-bca5-f03a1d503271" providerId="ADAL" clId="{3C8EF529-C9FC-414A-8A04-287B5B75DB48}" dt="2020-05-02T10:44:02.691" v="178" actId="20577"/>
          <ac:spMkLst>
            <pc:docMk/>
            <pc:sldMk cId="2395269626" sldId="2108"/>
            <ac:spMk id="3" creationId="{00000000-0000-0000-0000-000000000000}"/>
          </ac:spMkLst>
        </pc:spChg>
      </pc:sldChg>
      <pc:sldChg chg="modSp">
        <pc:chgData name="Stefano Massera" userId="59b536b0-7123-4c10-bca5-f03a1d503271" providerId="ADAL" clId="{3C8EF529-C9FC-414A-8A04-287B5B75DB48}" dt="2020-05-02T10:55:02.006" v="1082" actId="207"/>
        <pc:sldMkLst>
          <pc:docMk/>
          <pc:sldMk cId="2366437878" sldId="2111"/>
        </pc:sldMkLst>
        <pc:spChg chg="mod">
          <ac:chgData name="Stefano Massera" userId="59b536b0-7123-4c10-bca5-f03a1d503271" providerId="ADAL" clId="{3C8EF529-C9FC-414A-8A04-287B5B75DB48}" dt="2020-05-02T10:55:02.006" v="1082" actId="207"/>
          <ac:spMkLst>
            <pc:docMk/>
            <pc:sldMk cId="2366437878" sldId="2111"/>
            <ac:spMk id="23557" creationId="{00000000-0000-0000-0000-000000000000}"/>
          </ac:spMkLst>
        </pc:spChg>
      </pc:sldChg>
      <pc:sldChg chg="modSp">
        <pc:chgData name="Stefano Massera" userId="59b536b0-7123-4c10-bca5-f03a1d503271" providerId="ADAL" clId="{3C8EF529-C9FC-414A-8A04-287B5B75DB48}" dt="2020-05-02T10:46:07.503" v="316" actId="20577"/>
        <pc:sldMkLst>
          <pc:docMk/>
          <pc:sldMk cId="494476140" sldId="2118"/>
        </pc:sldMkLst>
        <pc:graphicFrameChg chg="mod">
          <ac:chgData name="Stefano Massera" userId="59b536b0-7123-4c10-bca5-f03a1d503271" providerId="ADAL" clId="{3C8EF529-C9FC-414A-8A04-287B5B75DB48}" dt="2020-05-02T10:46:07.503" v="316" actId="20577"/>
          <ac:graphicFrameMkLst>
            <pc:docMk/>
            <pc:sldMk cId="494476140" sldId="2118"/>
            <ac:graphicFrameMk id="5" creationId="{474105A2-2EFA-4006-9504-7B283DF3C583}"/>
          </ac:graphicFrameMkLst>
        </pc:graphicFrameChg>
        <pc:graphicFrameChg chg="mod">
          <ac:chgData name="Stefano Massera" userId="59b536b0-7123-4c10-bca5-f03a1d503271" providerId="ADAL" clId="{3C8EF529-C9FC-414A-8A04-287B5B75DB48}" dt="2020-05-02T10:45:12.621" v="179"/>
          <ac:graphicFrameMkLst>
            <pc:docMk/>
            <pc:sldMk cId="494476140" sldId="2118"/>
            <ac:graphicFrameMk id="27" creationId="{6958D3E8-F8CA-4A65-994B-0FB3AF5112E0}"/>
          </ac:graphicFrameMkLst>
        </pc:graphicFrameChg>
      </pc:sldChg>
      <pc:sldChg chg="modSp">
        <pc:chgData name="Stefano Massera" userId="59b536b0-7123-4c10-bca5-f03a1d503271" providerId="ADAL" clId="{3C8EF529-C9FC-414A-8A04-287B5B75DB48}" dt="2020-05-02T10:55:35.189" v="1083" actId="207"/>
        <pc:sldMkLst>
          <pc:docMk/>
          <pc:sldMk cId="3655193459" sldId="2120"/>
        </pc:sldMkLst>
        <pc:spChg chg="mod">
          <ac:chgData name="Stefano Massera" userId="59b536b0-7123-4c10-bca5-f03a1d503271" providerId="ADAL" clId="{3C8EF529-C9FC-414A-8A04-287B5B75DB48}" dt="2020-05-02T10:55:35.189" v="1083" actId="207"/>
          <ac:spMkLst>
            <pc:docMk/>
            <pc:sldMk cId="3655193459" sldId="2120"/>
            <ac:spMk id="23557" creationId="{00000000-0000-0000-0000-000000000000}"/>
          </ac:spMkLst>
        </pc:spChg>
      </pc:sldChg>
      <pc:sldChg chg="modSp">
        <pc:chgData name="Stefano Massera" userId="59b536b0-7123-4c10-bca5-f03a1d503271" providerId="ADAL" clId="{3C8EF529-C9FC-414A-8A04-287B5B75DB48}" dt="2020-05-02T10:56:08.073" v="1084" actId="207"/>
        <pc:sldMkLst>
          <pc:docMk/>
          <pc:sldMk cId="2319375998" sldId="2133"/>
        </pc:sldMkLst>
        <pc:spChg chg="mod">
          <ac:chgData name="Stefano Massera" userId="59b536b0-7123-4c10-bca5-f03a1d503271" providerId="ADAL" clId="{3C8EF529-C9FC-414A-8A04-287B5B75DB48}" dt="2020-05-02T10:56:08.073" v="1084" actId="207"/>
          <ac:spMkLst>
            <pc:docMk/>
            <pc:sldMk cId="2319375998" sldId="2133"/>
            <ac:spMk id="23557" creationId="{00000000-0000-0000-0000-000000000000}"/>
          </ac:spMkLst>
        </pc:spChg>
      </pc:sldChg>
      <pc:sldChg chg="modSp">
        <pc:chgData name="Stefano Massera" userId="59b536b0-7123-4c10-bca5-f03a1d503271" providerId="ADAL" clId="{3C8EF529-C9FC-414A-8A04-287B5B75DB48}" dt="2020-05-02T10:56:35.445" v="1085" actId="207"/>
        <pc:sldMkLst>
          <pc:docMk/>
          <pc:sldMk cId="3428559757" sldId="2142"/>
        </pc:sldMkLst>
        <pc:spChg chg="mod">
          <ac:chgData name="Stefano Massera" userId="59b536b0-7123-4c10-bca5-f03a1d503271" providerId="ADAL" clId="{3C8EF529-C9FC-414A-8A04-287B5B75DB48}" dt="2020-05-02T10:56:35.445" v="1085" actId="207"/>
          <ac:spMkLst>
            <pc:docMk/>
            <pc:sldMk cId="3428559757" sldId="2142"/>
            <ac:spMk id="23557" creationId="{00000000-0000-0000-0000-000000000000}"/>
          </ac:spMkLst>
        </pc:spChg>
      </pc:sldChg>
      <pc:sldChg chg="delSp modSp add modNotesTx">
        <pc:chgData name="Stefano Massera" userId="59b536b0-7123-4c10-bca5-f03a1d503271" providerId="ADAL" clId="{3C8EF529-C9FC-414A-8A04-287B5B75DB48}" dt="2020-05-02T10:52:57.180" v="1079" actId="1076"/>
        <pc:sldMkLst>
          <pc:docMk/>
          <pc:sldMk cId="1065857396" sldId="2180"/>
        </pc:sldMkLst>
        <pc:spChg chg="mod">
          <ac:chgData name="Stefano Massera" userId="59b536b0-7123-4c10-bca5-f03a1d503271" providerId="ADAL" clId="{3C8EF529-C9FC-414A-8A04-287B5B75DB48}" dt="2020-05-02T10:48:34.603" v="347" actId="20577"/>
          <ac:spMkLst>
            <pc:docMk/>
            <pc:sldMk cId="1065857396" sldId="2180"/>
            <ac:spMk id="4" creationId="{00000000-0000-0000-0000-000000000000}"/>
          </ac:spMkLst>
        </pc:spChg>
        <pc:spChg chg="mod">
          <ac:chgData name="Stefano Massera" userId="59b536b0-7123-4c10-bca5-f03a1d503271" providerId="ADAL" clId="{3C8EF529-C9FC-414A-8A04-287B5B75DB48}" dt="2020-05-02T10:49:30.054" v="502" actId="20577"/>
          <ac:spMkLst>
            <pc:docMk/>
            <pc:sldMk cId="1065857396" sldId="2180"/>
            <ac:spMk id="6" creationId="{B4FCA180-57F3-4AE3-B6F3-8DB2892F81B6}"/>
          </ac:spMkLst>
        </pc:spChg>
        <pc:spChg chg="mod">
          <ac:chgData name="Stefano Massera" userId="59b536b0-7123-4c10-bca5-f03a1d503271" providerId="ADAL" clId="{3C8EF529-C9FC-414A-8A04-287B5B75DB48}" dt="2020-05-02T10:51:48.588" v="899" actId="14100"/>
          <ac:spMkLst>
            <pc:docMk/>
            <pc:sldMk cId="1065857396" sldId="2180"/>
            <ac:spMk id="7" creationId="{A260FDE3-EA60-4B8C-8DAA-018136B4FCD5}"/>
          </ac:spMkLst>
        </pc:spChg>
        <pc:spChg chg="del">
          <ac:chgData name="Stefano Massera" userId="59b536b0-7123-4c10-bca5-f03a1d503271" providerId="ADAL" clId="{3C8EF529-C9FC-414A-8A04-287B5B75DB48}" dt="2020-05-02T10:49:38.549" v="505" actId="478"/>
          <ac:spMkLst>
            <pc:docMk/>
            <pc:sldMk cId="1065857396" sldId="2180"/>
            <ac:spMk id="8" creationId="{CAFC5A81-3EE1-4757-B2E6-71D941C36A45}"/>
          </ac:spMkLst>
        </pc:spChg>
        <pc:spChg chg="mod">
          <ac:chgData name="Stefano Massera" userId="59b536b0-7123-4c10-bca5-f03a1d503271" providerId="ADAL" clId="{3C8EF529-C9FC-414A-8A04-287B5B75DB48}" dt="2020-05-02T10:51:45.168" v="897" actId="1076"/>
          <ac:spMkLst>
            <pc:docMk/>
            <pc:sldMk cId="1065857396" sldId="2180"/>
            <ac:spMk id="9" creationId="{03991E2B-5FAE-41FA-9444-A542386142FE}"/>
          </ac:spMkLst>
        </pc:spChg>
        <pc:spChg chg="del">
          <ac:chgData name="Stefano Massera" userId="59b536b0-7123-4c10-bca5-f03a1d503271" providerId="ADAL" clId="{3C8EF529-C9FC-414A-8A04-287B5B75DB48}" dt="2020-05-02T10:49:33.091" v="503" actId="478"/>
          <ac:spMkLst>
            <pc:docMk/>
            <pc:sldMk cId="1065857396" sldId="2180"/>
            <ac:spMk id="10" creationId="{C0CF1207-CC15-4A41-9517-ABAD09E37546}"/>
          </ac:spMkLst>
        </pc:spChg>
        <pc:spChg chg="mod">
          <ac:chgData name="Stefano Massera" userId="59b536b0-7123-4c10-bca5-f03a1d503271" providerId="ADAL" clId="{3C8EF529-C9FC-414A-8A04-287B5B75DB48}" dt="2020-05-02T10:52:57.180" v="1079" actId="1076"/>
          <ac:spMkLst>
            <pc:docMk/>
            <pc:sldMk cId="1065857396" sldId="2180"/>
            <ac:spMk id="13" creationId="{07B481D6-C461-4D87-AE78-9EC97DD199D7}"/>
          </ac:spMkLst>
        </pc:spChg>
      </pc:sldChg>
      <pc:sldChg chg="add del">
        <pc:chgData name="Stefano Massera" userId="59b536b0-7123-4c10-bca5-f03a1d503271" providerId="ADAL" clId="{3C8EF529-C9FC-414A-8A04-287B5B75DB48}" dt="2020-05-02T10:53:32.224" v="1081" actId="2696"/>
        <pc:sldMkLst>
          <pc:docMk/>
          <pc:sldMk cId="1546323731" sldId="2181"/>
        </pc:sldMkLst>
      </pc:sldChg>
      <pc:sldChg chg="add">
        <pc:chgData name="Stefano Massera" userId="59b536b0-7123-4c10-bca5-f03a1d503271" providerId="ADAL" clId="{3C8EF529-C9FC-414A-8A04-287B5B75DB48}" dt="2020-05-02T10:56:51.211" v="1086"/>
        <pc:sldMkLst>
          <pc:docMk/>
          <pc:sldMk cId="3011041568" sldId="21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80F06-4245-4433-AA20-6D9013F2ADF2}" type="doc">
      <dgm:prSet loTypeId="urn:microsoft.com/office/officeart/2008/layout/VerticalCircleList" loCatId="list" qsTypeId="urn:microsoft.com/office/officeart/2005/8/quickstyle/simple1" qsCatId="simple" csTypeId="urn:microsoft.com/office/officeart/2005/8/colors/colorful3" csCatId="colorful"/>
      <dgm:spPr/>
      <dgm:t>
        <a:bodyPr/>
        <a:lstStyle/>
        <a:p>
          <a:endParaRPr lang="it-IT"/>
        </a:p>
      </dgm:t>
    </dgm:pt>
    <dgm:pt modelId="{E97439ED-D566-439B-83AC-599F097527E7}">
      <dgm:prSet/>
      <dgm:spPr/>
      <dgm:t>
        <a:bodyPr/>
        <a:lstStyle/>
        <a:p>
          <a:pPr rtl="0"/>
          <a:r>
            <a:rPr lang="it-IT" u="none" dirty="0"/>
            <a:t>Contatto diretto</a:t>
          </a:r>
        </a:p>
      </dgm:t>
    </dgm:pt>
    <dgm:pt modelId="{67B32020-8290-4A1B-AD61-AC7ECB6F69BF}" type="parTrans" cxnId="{298DDFC2-359E-4316-A0B9-4F4732720560}">
      <dgm:prSet/>
      <dgm:spPr/>
      <dgm:t>
        <a:bodyPr/>
        <a:lstStyle/>
        <a:p>
          <a:endParaRPr lang="it-IT"/>
        </a:p>
      </dgm:t>
    </dgm:pt>
    <dgm:pt modelId="{A99B728E-4CA5-4CF2-9306-4020C9A66549}" type="sibTrans" cxnId="{298DDFC2-359E-4316-A0B9-4F4732720560}">
      <dgm:prSet/>
      <dgm:spPr/>
      <dgm:t>
        <a:bodyPr/>
        <a:lstStyle/>
        <a:p>
          <a:endParaRPr lang="it-IT"/>
        </a:p>
      </dgm:t>
    </dgm:pt>
    <dgm:pt modelId="{290985BC-AA0D-4595-AE79-A66BF05B7984}">
      <dgm:prSet/>
      <dgm:spPr/>
      <dgm:t>
        <a:bodyPr/>
        <a:lstStyle/>
        <a:p>
          <a:pPr rtl="0"/>
          <a:r>
            <a:rPr lang="it-IT" u="none" dirty="0"/>
            <a:t>Mani</a:t>
          </a:r>
        </a:p>
      </dgm:t>
    </dgm:pt>
    <dgm:pt modelId="{DF59CEB0-6C98-4462-875A-4C4026C95DFC}" type="parTrans" cxnId="{063CBA03-8E25-4D3F-8F17-95CF63985E85}">
      <dgm:prSet/>
      <dgm:spPr/>
      <dgm:t>
        <a:bodyPr/>
        <a:lstStyle/>
        <a:p>
          <a:endParaRPr lang="it-IT"/>
        </a:p>
      </dgm:t>
    </dgm:pt>
    <dgm:pt modelId="{476D38EE-4957-4D58-9C61-81DC1F8748F1}" type="sibTrans" cxnId="{063CBA03-8E25-4D3F-8F17-95CF63985E85}">
      <dgm:prSet/>
      <dgm:spPr/>
      <dgm:t>
        <a:bodyPr/>
        <a:lstStyle/>
        <a:p>
          <a:endParaRPr lang="it-IT"/>
        </a:p>
      </dgm:t>
    </dgm:pt>
    <dgm:pt modelId="{3FB219E9-349A-4EA9-BCCA-678378308B1A}">
      <dgm:prSet/>
      <dgm:spPr/>
      <dgm:t>
        <a:bodyPr/>
        <a:lstStyle/>
        <a:p>
          <a:pPr rtl="0"/>
          <a:r>
            <a:rPr lang="it-IT" u="none" dirty="0"/>
            <a:t>Contaminazione fecale</a:t>
          </a:r>
        </a:p>
      </dgm:t>
    </dgm:pt>
    <dgm:pt modelId="{C863E658-D29A-43A2-B0A1-7A1B33D00E8D}" type="parTrans" cxnId="{C75878A6-55E5-429A-A080-420C6A3CCE0C}">
      <dgm:prSet/>
      <dgm:spPr/>
      <dgm:t>
        <a:bodyPr/>
        <a:lstStyle/>
        <a:p>
          <a:endParaRPr lang="it-IT"/>
        </a:p>
      </dgm:t>
    </dgm:pt>
    <dgm:pt modelId="{4EB1614F-4A16-4036-BFF2-33F88602BD5B}" type="sibTrans" cxnId="{C75878A6-55E5-429A-A080-420C6A3CCE0C}">
      <dgm:prSet/>
      <dgm:spPr/>
      <dgm:t>
        <a:bodyPr/>
        <a:lstStyle/>
        <a:p>
          <a:endParaRPr lang="it-IT"/>
        </a:p>
      </dgm:t>
    </dgm:pt>
    <dgm:pt modelId="{E2903A3C-2B60-4C86-BC88-0453D1A18201}" type="pres">
      <dgm:prSet presAssocID="{E8080F06-4245-4433-AA20-6D9013F2ADF2}" presName="Name0" presStyleCnt="0">
        <dgm:presLayoutVars>
          <dgm:dir/>
        </dgm:presLayoutVars>
      </dgm:prSet>
      <dgm:spPr/>
      <dgm:t>
        <a:bodyPr/>
        <a:lstStyle/>
        <a:p>
          <a:endParaRPr lang="it-IT"/>
        </a:p>
      </dgm:t>
    </dgm:pt>
    <dgm:pt modelId="{844ECEB6-A1F9-4CDE-8CA1-84E980457843}" type="pres">
      <dgm:prSet presAssocID="{E97439ED-D566-439B-83AC-599F097527E7}" presName="noChildren" presStyleCnt="0"/>
      <dgm:spPr/>
    </dgm:pt>
    <dgm:pt modelId="{971DC9E3-9BCB-4F14-8343-514F0BFEBA88}" type="pres">
      <dgm:prSet presAssocID="{E97439ED-D566-439B-83AC-599F097527E7}" presName="gap" presStyleCnt="0"/>
      <dgm:spPr/>
    </dgm:pt>
    <dgm:pt modelId="{A395D752-B26B-4691-9D50-F5B03873F19E}" type="pres">
      <dgm:prSet presAssocID="{E97439ED-D566-439B-83AC-599F097527E7}" presName="medCircle2" presStyleLbl="vennNode1" presStyleIdx="0" presStyleCnt="3"/>
      <dgm:spPr/>
    </dgm:pt>
    <dgm:pt modelId="{5AEA29A2-33DC-494B-B9FF-5BA562B69F5B}" type="pres">
      <dgm:prSet presAssocID="{E97439ED-D566-439B-83AC-599F097527E7}" presName="txLvlOnly1" presStyleLbl="revTx" presStyleIdx="0" presStyleCnt="3"/>
      <dgm:spPr/>
      <dgm:t>
        <a:bodyPr/>
        <a:lstStyle/>
        <a:p>
          <a:endParaRPr lang="it-IT"/>
        </a:p>
      </dgm:t>
    </dgm:pt>
    <dgm:pt modelId="{55429E26-1E66-4C8E-84A3-28EAB9E0C565}" type="pres">
      <dgm:prSet presAssocID="{290985BC-AA0D-4595-AE79-A66BF05B7984}" presName="noChildren" presStyleCnt="0"/>
      <dgm:spPr/>
    </dgm:pt>
    <dgm:pt modelId="{070C0F96-EDE5-4890-AE46-1DF6D4120E1C}" type="pres">
      <dgm:prSet presAssocID="{290985BC-AA0D-4595-AE79-A66BF05B7984}" presName="gap" presStyleCnt="0"/>
      <dgm:spPr/>
    </dgm:pt>
    <dgm:pt modelId="{75C6C7B9-68FE-45DB-B339-75A21C328F34}" type="pres">
      <dgm:prSet presAssocID="{290985BC-AA0D-4595-AE79-A66BF05B7984}" presName="medCircle2" presStyleLbl="vennNode1" presStyleIdx="1" presStyleCnt="3"/>
      <dgm:spPr/>
    </dgm:pt>
    <dgm:pt modelId="{74945026-CE5D-4848-85CF-A48AD815E006}" type="pres">
      <dgm:prSet presAssocID="{290985BC-AA0D-4595-AE79-A66BF05B7984}" presName="txLvlOnly1" presStyleLbl="revTx" presStyleIdx="1" presStyleCnt="3"/>
      <dgm:spPr/>
      <dgm:t>
        <a:bodyPr/>
        <a:lstStyle/>
        <a:p>
          <a:endParaRPr lang="it-IT"/>
        </a:p>
      </dgm:t>
    </dgm:pt>
    <dgm:pt modelId="{695A46DF-0FCF-430C-83C2-A3F68C7D8D69}" type="pres">
      <dgm:prSet presAssocID="{3FB219E9-349A-4EA9-BCCA-678378308B1A}" presName="noChildren" presStyleCnt="0"/>
      <dgm:spPr/>
    </dgm:pt>
    <dgm:pt modelId="{70302052-6655-47A5-84D7-065BAF959787}" type="pres">
      <dgm:prSet presAssocID="{3FB219E9-349A-4EA9-BCCA-678378308B1A}" presName="gap" presStyleCnt="0"/>
      <dgm:spPr/>
    </dgm:pt>
    <dgm:pt modelId="{609792EB-2308-4C7A-AF73-8DC64445B072}" type="pres">
      <dgm:prSet presAssocID="{3FB219E9-349A-4EA9-BCCA-678378308B1A}" presName="medCircle2" presStyleLbl="vennNode1" presStyleIdx="2" presStyleCnt="3"/>
      <dgm:spPr/>
    </dgm:pt>
    <dgm:pt modelId="{ADA4CD3F-D6B0-4B27-A79A-CDF401CF8383}" type="pres">
      <dgm:prSet presAssocID="{3FB219E9-349A-4EA9-BCCA-678378308B1A}" presName="txLvlOnly1" presStyleLbl="revTx" presStyleIdx="2" presStyleCnt="3"/>
      <dgm:spPr/>
      <dgm:t>
        <a:bodyPr/>
        <a:lstStyle/>
        <a:p>
          <a:endParaRPr lang="it-IT"/>
        </a:p>
      </dgm:t>
    </dgm:pt>
  </dgm:ptLst>
  <dgm:cxnLst>
    <dgm:cxn modelId="{7722ABEB-7DFF-4EC0-960B-9A74E99E771F}" type="presOf" srcId="{E8080F06-4245-4433-AA20-6D9013F2ADF2}" destId="{E2903A3C-2B60-4C86-BC88-0453D1A18201}" srcOrd="0" destOrd="0" presId="urn:microsoft.com/office/officeart/2008/layout/VerticalCircleList"/>
    <dgm:cxn modelId="{34DF4ED2-9E91-45EC-BB22-AE92AFD1597C}" type="presOf" srcId="{290985BC-AA0D-4595-AE79-A66BF05B7984}" destId="{74945026-CE5D-4848-85CF-A48AD815E006}" srcOrd="0" destOrd="0" presId="urn:microsoft.com/office/officeart/2008/layout/VerticalCircleList"/>
    <dgm:cxn modelId="{662B77DD-A1CA-4DD7-A5F2-9942C46C31A4}" type="presOf" srcId="{3FB219E9-349A-4EA9-BCCA-678378308B1A}" destId="{ADA4CD3F-D6B0-4B27-A79A-CDF401CF8383}" srcOrd="0" destOrd="0" presId="urn:microsoft.com/office/officeart/2008/layout/VerticalCircleList"/>
    <dgm:cxn modelId="{D8FC6BC7-D211-4E7B-9EC1-7CBE4B06028C}" type="presOf" srcId="{E97439ED-D566-439B-83AC-599F097527E7}" destId="{5AEA29A2-33DC-494B-B9FF-5BA562B69F5B}" srcOrd="0" destOrd="0" presId="urn:microsoft.com/office/officeart/2008/layout/VerticalCircleList"/>
    <dgm:cxn modelId="{298DDFC2-359E-4316-A0B9-4F4732720560}" srcId="{E8080F06-4245-4433-AA20-6D9013F2ADF2}" destId="{E97439ED-D566-439B-83AC-599F097527E7}" srcOrd="0" destOrd="0" parTransId="{67B32020-8290-4A1B-AD61-AC7ECB6F69BF}" sibTransId="{A99B728E-4CA5-4CF2-9306-4020C9A66549}"/>
    <dgm:cxn modelId="{063CBA03-8E25-4D3F-8F17-95CF63985E85}" srcId="{E8080F06-4245-4433-AA20-6D9013F2ADF2}" destId="{290985BC-AA0D-4595-AE79-A66BF05B7984}" srcOrd="1" destOrd="0" parTransId="{DF59CEB0-6C98-4462-875A-4C4026C95DFC}" sibTransId="{476D38EE-4957-4D58-9C61-81DC1F8748F1}"/>
    <dgm:cxn modelId="{C75878A6-55E5-429A-A080-420C6A3CCE0C}" srcId="{E8080F06-4245-4433-AA20-6D9013F2ADF2}" destId="{3FB219E9-349A-4EA9-BCCA-678378308B1A}" srcOrd="2" destOrd="0" parTransId="{C863E658-D29A-43A2-B0A1-7A1B33D00E8D}" sibTransId="{4EB1614F-4A16-4036-BFF2-33F88602BD5B}"/>
    <dgm:cxn modelId="{A281D76C-FDE0-406C-A696-D0667C2337DF}" type="presParOf" srcId="{E2903A3C-2B60-4C86-BC88-0453D1A18201}" destId="{844ECEB6-A1F9-4CDE-8CA1-84E980457843}" srcOrd="0" destOrd="0" presId="urn:microsoft.com/office/officeart/2008/layout/VerticalCircleList"/>
    <dgm:cxn modelId="{E93299D0-B75C-47DE-BBA5-220D673727E1}" type="presParOf" srcId="{844ECEB6-A1F9-4CDE-8CA1-84E980457843}" destId="{971DC9E3-9BCB-4F14-8343-514F0BFEBA88}" srcOrd="0" destOrd="0" presId="urn:microsoft.com/office/officeart/2008/layout/VerticalCircleList"/>
    <dgm:cxn modelId="{DCCC070B-AC4E-4A5F-8A78-AEE2BA64BDFB}" type="presParOf" srcId="{844ECEB6-A1F9-4CDE-8CA1-84E980457843}" destId="{A395D752-B26B-4691-9D50-F5B03873F19E}" srcOrd="1" destOrd="0" presId="urn:microsoft.com/office/officeart/2008/layout/VerticalCircleList"/>
    <dgm:cxn modelId="{3D76D21E-B5F0-49E8-B0A1-94A223A1F40A}" type="presParOf" srcId="{844ECEB6-A1F9-4CDE-8CA1-84E980457843}" destId="{5AEA29A2-33DC-494B-B9FF-5BA562B69F5B}" srcOrd="2" destOrd="0" presId="urn:microsoft.com/office/officeart/2008/layout/VerticalCircleList"/>
    <dgm:cxn modelId="{BE1EB47D-2B1A-4952-B38F-AE910DD2C128}" type="presParOf" srcId="{E2903A3C-2B60-4C86-BC88-0453D1A18201}" destId="{55429E26-1E66-4C8E-84A3-28EAB9E0C565}" srcOrd="1" destOrd="0" presId="urn:microsoft.com/office/officeart/2008/layout/VerticalCircleList"/>
    <dgm:cxn modelId="{A867513A-0AEE-435D-BE5D-29C264F15389}" type="presParOf" srcId="{55429E26-1E66-4C8E-84A3-28EAB9E0C565}" destId="{070C0F96-EDE5-4890-AE46-1DF6D4120E1C}" srcOrd="0" destOrd="0" presId="urn:microsoft.com/office/officeart/2008/layout/VerticalCircleList"/>
    <dgm:cxn modelId="{461CBC0F-EC61-4D81-82F1-4E2A19D83A5F}" type="presParOf" srcId="{55429E26-1E66-4C8E-84A3-28EAB9E0C565}" destId="{75C6C7B9-68FE-45DB-B339-75A21C328F34}" srcOrd="1" destOrd="0" presId="urn:microsoft.com/office/officeart/2008/layout/VerticalCircleList"/>
    <dgm:cxn modelId="{1952A200-8B23-42E2-8669-8EBA3697C983}" type="presParOf" srcId="{55429E26-1E66-4C8E-84A3-28EAB9E0C565}" destId="{74945026-CE5D-4848-85CF-A48AD815E006}" srcOrd="2" destOrd="0" presId="urn:microsoft.com/office/officeart/2008/layout/VerticalCircleList"/>
    <dgm:cxn modelId="{A4F3722A-7112-4EC2-A368-1EE76D7AD1CC}" type="presParOf" srcId="{E2903A3C-2B60-4C86-BC88-0453D1A18201}" destId="{695A46DF-0FCF-430C-83C2-A3F68C7D8D69}" srcOrd="2" destOrd="0" presId="urn:microsoft.com/office/officeart/2008/layout/VerticalCircleList"/>
    <dgm:cxn modelId="{5DCCF342-7DDE-410B-BCCB-42F75084BC7E}" type="presParOf" srcId="{695A46DF-0FCF-430C-83C2-A3F68C7D8D69}" destId="{70302052-6655-47A5-84D7-065BAF959787}" srcOrd="0" destOrd="0" presId="urn:microsoft.com/office/officeart/2008/layout/VerticalCircleList"/>
    <dgm:cxn modelId="{6EAD564F-44F7-4D67-9D0D-54B7F88F96E0}" type="presParOf" srcId="{695A46DF-0FCF-430C-83C2-A3F68C7D8D69}" destId="{609792EB-2308-4C7A-AF73-8DC64445B072}" srcOrd="1" destOrd="0" presId="urn:microsoft.com/office/officeart/2008/layout/VerticalCircleList"/>
    <dgm:cxn modelId="{15541D47-ECA2-4A58-BB56-96355B63109C}" type="presParOf" srcId="{695A46DF-0FCF-430C-83C2-A3F68C7D8D69}" destId="{ADA4CD3F-D6B0-4B27-A79A-CDF401CF8383}" srcOrd="2" destOrd="0" presId="urn:microsoft.com/office/officeart/2008/layout/VerticalCircl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Preposto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Controlla l’attuazione dei protocolli anti-contagio</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Lavoratore</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Rispetta le procedure di sicurezza e segnala ogni anomalia</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728239CC-A356-4B57-85D9-60149BDBA611}" type="presOf" srcId="{432D0CD4-559F-46D9-B525-C8B6EA7C7E4B}" destId="{50EE6393-551C-4124-8CDA-A7DF3281D49A}" srcOrd="1" destOrd="0" presId="urn:microsoft.com/office/officeart/2005/8/layout/list1"/>
    <dgm:cxn modelId="{4C0442DF-8784-4EE2-9F1F-7385FA97308D}" srcId="{46C5FA17-0B38-4F35-A332-9113103BD36E}" destId="{432D0CD4-559F-46D9-B525-C8B6EA7C7E4B}" srcOrd="1" destOrd="0" parTransId="{D0BA449C-62A0-4E38-8453-96016924881B}" sibTransId="{6E41CCB0-323D-4847-AC6B-4884BD1412AA}"/>
    <dgm:cxn modelId="{07083080-6DD0-4F90-A83A-EB83826399B5}" type="presOf" srcId="{432D0CD4-559F-46D9-B525-C8B6EA7C7E4B}" destId="{1F0BF0EE-83DB-4F0D-B0AC-C123C95638F0}" srcOrd="0" destOrd="0" presId="urn:microsoft.com/office/officeart/2005/8/layout/list1"/>
    <dgm:cxn modelId="{A1CB4CFA-A2E1-4D81-9FE4-F52161C3CBC4}" type="presOf" srcId="{BEEFEEB6-8547-415B-AEF8-0FB6A9FF1555}" destId="{3CDF54FE-B9B4-4550-A7BC-7A2023AE0576}" srcOrd="0" destOrd="0" presId="urn:microsoft.com/office/officeart/2005/8/layout/list1"/>
    <dgm:cxn modelId="{E9E6ACA8-1023-4656-8C45-E469417BE07D}" srcId="{BEEFEEB6-8547-415B-AEF8-0FB6A9FF1555}" destId="{45426A8A-CF96-49F4-A76C-C6E67A46B7B1}" srcOrd="0" destOrd="0" parTransId="{19D274E4-0A03-456A-9A98-4217F9C7A695}" sibTransId="{F1A0C60C-DBE6-45DB-BD6D-D404CB6CC7A1}"/>
    <dgm:cxn modelId="{6B767E1D-0ED6-4127-939E-017DDB6B804F}" srcId="{46C5FA17-0B38-4F35-A332-9113103BD36E}" destId="{BEEFEEB6-8547-415B-AEF8-0FB6A9FF1555}" srcOrd="0" destOrd="0" parTransId="{EAA33C5A-2C03-4C22-84A8-FE210B880E3A}" sibTransId="{A608BDF2-0FA0-4D57-AB8B-46F4F831F811}"/>
    <dgm:cxn modelId="{7C62D8F5-01CA-4E60-87BE-64627169AA2B}" type="presOf" srcId="{45426A8A-CF96-49F4-A76C-C6E67A46B7B1}" destId="{249F41EA-56AF-445B-93F0-1B893A4AFD09}"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7F8CBCC4-0552-4A09-BDA4-40335E5BC794}" srcId="{432D0CD4-559F-46D9-B525-C8B6EA7C7E4B}" destId="{5678F4C7-20DA-42AF-843E-BE0FE9309C67}" srcOrd="0" destOrd="0" parTransId="{3B2C328D-20BC-4322-B8F1-D606D691EE0A}" sibTransId="{80D927B3-7543-4BBE-AB7C-0808128CA345}"/>
    <dgm:cxn modelId="{F1BC06B0-BEF3-4C27-BF2E-012AE13EDFCC}" type="presOf" srcId="{BEEFEEB6-8547-415B-AEF8-0FB6A9FF1555}" destId="{1EB4A618-5D37-4848-9C1B-8A38E6995016}" srcOrd="1" destOrd="0" presId="urn:microsoft.com/office/officeart/2005/8/layout/list1"/>
    <dgm:cxn modelId="{C5E6CB78-8166-4E64-8937-844829E6BFD5}" type="presOf" srcId="{5678F4C7-20DA-42AF-843E-BE0FE9309C67}" destId="{2F5BBDE0-0782-44E0-B426-19E542288A17}" srcOrd="0" destOrd="0"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RLS</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Partecipa attivamente alla programmazione e verifica delle misure di tutela</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RSPP</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Assiste il dl nell’individuare le misure di tutela dettate dal governo e disposizioni e protocolli specifici aggiuntivi</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728239CC-A356-4B57-85D9-60149BDBA611}" type="presOf" srcId="{432D0CD4-559F-46D9-B525-C8B6EA7C7E4B}" destId="{50EE6393-551C-4124-8CDA-A7DF3281D49A}" srcOrd="1" destOrd="0" presId="urn:microsoft.com/office/officeart/2005/8/layout/list1"/>
    <dgm:cxn modelId="{4C0442DF-8784-4EE2-9F1F-7385FA97308D}" srcId="{46C5FA17-0B38-4F35-A332-9113103BD36E}" destId="{432D0CD4-559F-46D9-B525-C8B6EA7C7E4B}" srcOrd="1" destOrd="0" parTransId="{D0BA449C-62A0-4E38-8453-96016924881B}" sibTransId="{6E41CCB0-323D-4847-AC6B-4884BD1412AA}"/>
    <dgm:cxn modelId="{07083080-6DD0-4F90-A83A-EB83826399B5}" type="presOf" srcId="{432D0CD4-559F-46D9-B525-C8B6EA7C7E4B}" destId="{1F0BF0EE-83DB-4F0D-B0AC-C123C95638F0}" srcOrd="0" destOrd="0" presId="urn:microsoft.com/office/officeart/2005/8/layout/list1"/>
    <dgm:cxn modelId="{A1CB4CFA-A2E1-4D81-9FE4-F52161C3CBC4}" type="presOf" srcId="{BEEFEEB6-8547-415B-AEF8-0FB6A9FF1555}" destId="{3CDF54FE-B9B4-4550-A7BC-7A2023AE0576}" srcOrd="0" destOrd="0" presId="urn:microsoft.com/office/officeart/2005/8/layout/list1"/>
    <dgm:cxn modelId="{E9E6ACA8-1023-4656-8C45-E469417BE07D}" srcId="{BEEFEEB6-8547-415B-AEF8-0FB6A9FF1555}" destId="{45426A8A-CF96-49F4-A76C-C6E67A46B7B1}" srcOrd="0" destOrd="0" parTransId="{19D274E4-0A03-456A-9A98-4217F9C7A695}" sibTransId="{F1A0C60C-DBE6-45DB-BD6D-D404CB6CC7A1}"/>
    <dgm:cxn modelId="{6B767E1D-0ED6-4127-939E-017DDB6B804F}" srcId="{46C5FA17-0B38-4F35-A332-9113103BD36E}" destId="{BEEFEEB6-8547-415B-AEF8-0FB6A9FF1555}" srcOrd="0" destOrd="0" parTransId="{EAA33C5A-2C03-4C22-84A8-FE210B880E3A}" sibTransId="{A608BDF2-0FA0-4D57-AB8B-46F4F831F811}"/>
    <dgm:cxn modelId="{7C62D8F5-01CA-4E60-87BE-64627169AA2B}" type="presOf" srcId="{45426A8A-CF96-49F4-A76C-C6E67A46B7B1}" destId="{249F41EA-56AF-445B-93F0-1B893A4AFD09}"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7F8CBCC4-0552-4A09-BDA4-40335E5BC794}" srcId="{432D0CD4-559F-46D9-B525-C8B6EA7C7E4B}" destId="{5678F4C7-20DA-42AF-843E-BE0FE9309C67}" srcOrd="0" destOrd="0" parTransId="{3B2C328D-20BC-4322-B8F1-D606D691EE0A}" sibTransId="{80D927B3-7543-4BBE-AB7C-0808128CA345}"/>
    <dgm:cxn modelId="{F1BC06B0-BEF3-4C27-BF2E-012AE13EDFCC}" type="presOf" srcId="{BEEFEEB6-8547-415B-AEF8-0FB6A9FF1555}" destId="{1EB4A618-5D37-4848-9C1B-8A38E6995016}" srcOrd="1" destOrd="0" presId="urn:microsoft.com/office/officeart/2005/8/layout/list1"/>
    <dgm:cxn modelId="{C5E6CB78-8166-4E64-8937-844829E6BFD5}" type="presOf" srcId="{5678F4C7-20DA-42AF-843E-BE0FE9309C67}" destId="{2F5BBDE0-0782-44E0-B426-19E542288A17}" srcOrd="0" destOrd="0"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Medico competente</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Assiste nella valutazione dei rischi ed effettua la sorveglianza sanitaria</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Comitato per la limitazione del contagio</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Comitato partecipato dalle rappresentanze sindacali</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3F1F0A8A-354A-47D1-98C7-765E0A15E46E}">
      <dgm:prSet phldrT="[Testo]" custT="1"/>
      <dgm:spPr/>
      <dgm:t>
        <a:bodyPr/>
        <a:lstStyle/>
        <a:p>
          <a:r>
            <a:rPr lang="it-IT" sz="1800" dirty="0">
              <a:latin typeface="Trebuchet MS" panose="020B0603020202020204" pitchFamily="34" charset="0"/>
            </a:rPr>
            <a:t>Segnala situazioni di fragilità e patologie attuali o pregresse dei dipendenti</a:t>
          </a:r>
        </a:p>
      </dgm:t>
    </dgm:pt>
    <dgm:pt modelId="{1802069C-EE12-421D-BA69-B63D976C68B3}" type="parTrans" cxnId="{7E0AB41E-AC63-4F7C-AD14-237813397493}">
      <dgm:prSet/>
      <dgm:spPr/>
      <dgm:t>
        <a:bodyPr/>
        <a:lstStyle/>
        <a:p>
          <a:endParaRPr lang="it-IT"/>
        </a:p>
      </dgm:t>
    </dgm:pt>
    <dgm:pt modelId="{47C7BC6E-5E01-43C6-8E54-EB15ACC868F7}" type="sibTrans" cxnId="{7E0AB41E-AC63-4F7C-AD14-237813397493}">
      <dgm:prSet/>
      <dgm:spPr/>
      <dgm:t>
        <a:bodyPr/>
        <a:lstStyle/>
        <a:p>
          <a:endParaRPr lang="it-IT"/>
        </a:p>
      </dgm:t>
    </dgm:pt>
    <dgm:pt modelId="{66FAD78A-53ED-4AF9-B827-D533E871F05E}">
      <dgm:prSet phldrT="[Testo]" custT="1"/>
      <dgm:spPr/>
      <dgm:t>
        <a:bodyPr/>
        <a:lstStyle/>
        <a:p>
          <a:r>
            <a:rPr lang="it-IT" sz="1800" dirty="0">
              <a:latin typeface="Trebuchet MS" panose="020B0603020202020204" pitchFamily="34" charset="0"/>
            </a:rPr>
            <a:t>Definisce le misure per la riammissione in servizio di soggetti che sono stati contagiati e poi negativizzati</a:t>
          </a:r>
        </a:p>
      </dgm:t>
    </dgm:pt>
    <dgm:pt modelId="{E876C5F6-78CD-490C-8B14-7C652ED92600}" type="parTrans" cxnId="{83765F0D-7763-4A84-A826-BE05385B101D}">
      <dgm:prSet/>
      <dgm:spPr/>
      <dgm:t>
        <a:bodyPr/>
        <a:lstStyle/>
        <a:p>
          <a:endParaRPr lang="it-IT"/>
        </a:p>
      </dgm:t>
    </dgm:pt>
    <dgm:pt modelId="{A2B2F633-35D5-47FC-8F3A-54366F9B0CB6}" type="sibTrans" cxnId="{83765F0D-7763-4A84-A826-BE05385B101D}">
      <dgm:prSet/>
      <dgm:spPr/>
      <dgm:t>
        <a:bodyPr/>
        <a:lstStyle/>
        <a:p>
          <a:endParaRPr lang="it-IT"/>
        </a:p>
      </dgm:t>
    </dgm:pt>
    <dgm:pt modelId="{C128CE11-9A92-4BB3-9E24-56FEE82F7463}">
      <dgm:prSet phldrT="[Testo]" custT="1"/>
      <dgm:spPr/>
      <dgm:t>
        <a:bodyPr/>
        <a:lstStyle/>
        <a:p>
          <a:r>
            <a:rPr lang="it-IT" sz="1800" dirty="0">
              <a:latin typeface="Trebuchet MS" panose="020B0603020202020204" pitchFamily="34" charset="0"/>
            </a:rPr>
            <a:t>Promuove una gestione condivisa e collegiale dell’emergenza in azienda</a:t>
          </a:r>
        </a:p>
      </dgm:t>
    </dgm:pt>
    <dgm:pt modelId="{04415B97-E8A4-449D-9EBF-DB1E737990AB}" type="parTrans" cxnId="{CB068397-FC2C-4752-A089-15354DDBCDA5}">
      <dgm:prSet/>
      <dgm:spPr/>
      <dgm:t>
        <a:bodyPr/>
        <a:lstStyle/>
        <a:p>
          <a:endParaRPr lang="it-IT"/>
        </a:p>
      </dgm:t>
    </dgm:pt>
    <dgm:pt modelId="{2B01390A-3082-4362-90DE-EABE2DCFF588}" type="sibTrans" cxnId="{CB068397-FC2C-4752-A089-15354DDBCDA5}">
      <dgm:prSet/>
      <dgm:spPr/>
      <dgm:t>
        <a:bodyPr/>
        <a:lstStyle/>
        <a:p>
          <a:endParaRPr lang="it-IT"/>
        </a:p>
      </dgm:t>
    </dgm:pt>
    <dgm:pt modelId="{1ED61F87-1C9A-4532-B39D-80BA1BF0B3BC}">
      <dgm:prSet phldrT="[Testo]" custT="1"/>
      <dgm:spPr/>
      <dgm:t>
        <a:bodyPr/>
        <a:lstStyle/>
        <a:p>
          <a:r>
            <a:rPr lang="it-IT" sz="1800" dirty="0">
              <a:latin typeface="Trebuchet MS" panose="020B0603020202020204" pitchFamily="34" charset="0"/>
            </a:rPr>
            <a:t>Comitato aziendale e se non possibile, comitato territoriale </a:t>
          </a:r>
        </a:p>
      </dgm:t>
    </dgm:pt>
    <dgm:pt modelId="{36DC4E1E-AC4A-4B00-8E82-9A720F5C87C7}" type="parTrans" cxnId="{0D5CA3CF-27CC-4A80-BD20-C08AB19CDD54}">
      <dgm:prSet/>
      <dgm:spPr/>
      <dgm:t>
        <a:bodyPr/>
        <a:lstStyle/>
        <a:p>
          <a:endParaRPr lang="it-IT"/>
        </a:p>
      </dgm:t>
    </dgm:pt>
    <dgm:pt modelId="{711E5346-1D8F-4B71-A4BC-B05911E49028}" type="sibTrans" cxnId="{0D5CA3CF-27CC-4A80-BD20-C08AB19CDD54}">
      <dgm:prSet/>
      <dgm:spPr/>
      <dgm:t>
        <a:bodyPr/>
        <a:lstStyle/>
        <a:p>
          <a:endParaRPr lang="it-IT"/>
        </a:p>
      </dgm:t>
    </dgm:pt>
    <dgm:pt modelId="{4B8122BA-74B3-4844-9B20-F6E5D6A355C9}">
      <dgm:prSet phldrT="[Testo]" custT="1"/>
      <dgm:spPr/>
      <dgm:t>
        <a:bodyPr/>
        <a:lstStyle/>
        <a:p>
          <a:r>
            <a:rPr lang="it-IT" sz="1800" dirty="0">
              <a:latin typeface="Trebuchet MS" panose="020B0603020202020204" pitchFamily="34" charset="0"/>
            </a:rPr>
            <a:t>Suggerisce le misure per la limitazione del contagio in azienda</a:t>
          </a:r>
        </a:p>
      </dgm:t>
    </dgm:pt>
    <dgm:pt modelId="{54A39252-F357-457E-AE68-D48B641A2A67}" type="parTrans" cxnId="{05FAE747-E4CE-4B36-A6CE-D7D77D516B45}">
      <dgm:prSet/>
      <dgm:spPr/>
      <dgm:t>
        <a:bodyPr/>
        <a:lstStyle/>
        <a:p>
          <a:endParaRPr lang="it-IT"/>
        </a:p>
      </dgm:t>
    </dgm:pt>
    <dgm:pt modelId="{106A285B-A30E-4589-AC87-0585D2B62653}" type="sibTrans" cxnId="{05FAE747-E4CE-4B36-A6CE-D7D77D516B45}">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custScaleY="79215" custLinFactNeighborY="-10851">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custLinFactNeighborX="-389" custLinFactNeighborY="4763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custScaleX="121129" custScaleY="88318">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6B767E1D-0ED6-4127-939E-017DDB6B804F}" srcId="{46C5FA17-0B38-4F35-A332-9113103BD36E}" destId="{BEEFEEB6-8547-415B-AEF8-0FB6A9FF1555}" srcOrd="0" destOrd="0" parTransId="{EAA33C5A-2C03-4C22-84A8-FE210B880E3A}" sibTransId="{A608BDF2-0FA0-4D57-AB8B-46F4F831F811}"/>
    <dgm:cxn modelId="{07083080-6DD0-4F90-A83A-EB83826399B5}" type="presOf" srcId="{432D0CD4-559F-46D9-B525-C8B6EA7C7E4B}" destId="{1F0BF0EE-83DB-4F0D-B0AC-C123C95638F0}" srcOrd="0" destOrd="0" presId="urn:microsoft.com/office/officeart/2005/8/layout/list1"/>
    <dgm:cxn modelId="{7C62D8F5-01CA-4E60-87BE-64627169AA2B}" type="presOf" srcId="{45426A8A-CF96-49F4-A76C-C6E67A46B7B1}" destId="{249F41EA-56AF-445B-93F0-1B893A4AFD09}" srcOrd="0" destOrd="0" presId="urn:microsoft.com/office/officeart/2005/8/layout/list1"/>
    <dgm:cxn modelId="{9293E5EC-266B-4EE5-8EF2-BAEEB6257C0F}" type="presOf" srcId="{4B8122BA-74B3-4844-9B20-F6E5D6A355C9}" destId="{249F41EA-56AF-445B-93F0-1B893A4AFD09}" srcOrd="0" destOrd="1" presId="urn:microsoft.com/office/officeart/2005/8/layout/list1"/>
    <dgm:cxn modelId="{7E0AB41E-AC63-4F7C-AD14-237813397493}" srcId="{BEEFEEB6-8547-415B-AEF8-0FB6A9FF1555}" destId="{3F1F0A8A-354A-47D1-98C7-765E0A15E46E}" srcOrd="2" destOrd="0" parTransId="{1802069C-EE12-421D-BA69-B63D976C68B3}" sibTransId="{47C7BC6E-5E01-43C6-8E54-EB15ACC868F7}"/>
    <dgm:cxn modelId="{0D5CA3CF-27CC-4A80-BD20-C08AB19CDD54}" srcId="{432D0CD4-559F-46D9-B525-C8B6EA7C7E4B}" destId="{1ED61F87-1C9A-4532-B39D-80BA1BF0B3BC}" srcOrd="1" destOrd="0" parTransId="{36DC4E1E-AC4A-4B00-8E82-9A720F5C87C7}" sibTransId="{711E5346-1D8F-4B71-A4BC-B05911E49028}"/>
    <dgm:cxn modelId="{90FA81C8-95D9-48A4-9B1A-8E2B34728F8F}" type="presOf" srcId="{C128CE11-9A92-4BB3-9E24-56FEE82F7463}" destId="{2F5BBDE0-0782-44E0-B426-19E542288A17}" srcOrd="0" destOrd="2" presId="urn:microsoft.com/office/officeart/2005/8/layout/list1"/>
    <dgm:cxn modelId="{C5E6CB78-8166-4E64-8937-844829E6BFD5}" type="presOf" srcId="{5678F4C7-20DA-42AF-843E-BE0FE9309C67}" destId="{2F5BBDE0-0782-44E0-B426-19E542288A17}" srcOrd="0" destOrd="0" presId="urn:microsoft.com/office/officeart/2005/8/layout/list1"/>
    <dgm:cxn modelId="{F1BC06B0-BEF3-4C27-BF2E-012AE13EDFCC}" type="presOf" srcId="{BEEFEEB6-8547-415B-AEF8-0FB6A9FF1555}" destId="{1EB4A618-5D37-4848-9C1B-8A38E6995016}" srcOrd="1" destOrd="0" presId="urn:microsoft.com/office/officeart/2005/8/layout/list1"/>
    <dgm:cxn modelId="{83765F0D-7763-4A84-A826-BE05385B101D}" srcId="{BEEFEEB6-8547-415B-AEF8-0FB6A9FF1555}" destId="{66FAD78A-53ED-4AF9-B827-D533E871F05E}" srcOrd="3" destOrd="0" parTransId="{E876C5F6-78CD-490C-8B14-7C652ED92600}" sibTransId="{A2B2F633-35D5-47FC-8F3A-54366F9B0CB6}"/>
    <dgm:cxn modelId="{728239CC-A356-4B57-85D9-60149BDBA611}" type="presOf" srcId="{432D0CD4-559F-46D9-B525-C8B6EA7C7E4B}" destId="{50EE6393-551C-4124-8CDA-A7DF3281D49A}" srcOrd="1" destOrd="0" presId="urn:microsoft.com/office/officeart/2005/8/layout/list1"/>
    <dgm:cxn modelId="{016A2D92-B5DE-4071-AC1F-377E445FED6E}" type="presOf" srcId="{3F1F0A8A-354A-47D1-98C7-765E0A15E46E}" destId="{249F41EA-56AF-445B-93F0-1B893A4AFD09}" srcOrd="0" destOrd="2" presId="urn:microsoft.com/office/officeart/2005/8/layout/list1"/>
    <dgm:cxn modelId="{CB068397-FC2C-4752-A089-15354DDBCDA5}" srcId="{432D0CD4-559F-46D9-B525-C8B6EA7C7E4B}" destId="{C128CE11-9A92-4BB3-9E24-56FEE82F7463}" srcOrd="2" destOrd="0" parTransId="{04415B97-E8A4-449D-9EBF-DB1E737990AB}" sibTransId="{2B01390A-3082-4362-90DE-EABE2DCFF588}"/>
    <dgm:cxn modelId="{7E1F1B58-45AD-4523-991D-F183E4FCF3B7}" type="presOf" srcId="{66FAD78A-53ED-4AF9-B827-D533E871F05E}" destId="{249F41EA-56AF-445B-93F0-1B893A4AFD09}" srcOrd="0" destOrd="3" presId="urn:microsoft.com/office/officeart/2005/8/layout/list1"/>
    <dgm:cxn modelId="{A1CB4CFA-A2E1-4D81-9FE4-F52161C3CBC4}" type="presOf" srcId="{BEEFEEB6-8547-415B-AEF8-0FB6A9FF1555}" destId="{3CDF54FE-B9B4-4550-A7BC-7A2023AE0576}" srcOrd="0" destOrd="0" presId="urn:microsoft.com/office/officeart/2005/8/layout/list1"/>
    <dgm:cxn modelId="{7F8CBCC4-0552-4A09-BDA4-40335E5BC794}" srcId="{432D0CD4-559F-46D9-B525-C8B6EA7C7E4B}" destId="{5678F4C7-20DA-42AF-843E-BE0FE9309C67}" srcOrd="0" destOrd="0" parTransId="{3B2C328D-20BC-4322-B8F1-D606D691EE0A}" sibTransId="{80D927B3-7543-4BBE-AB7C-0808128CA345}"/>
    <dgm:cxn modelId="{05FAE747-E4CE-4B36-A6CE-D7D77D516B45}" srcId="{BEEFEEB6-8547-415B-AEF8-0FB6A9FF1555}" destId="{4B8122BA-74B3-4844-9B20-F6E5D6A355C9}" srcOrd="1" destOrd="0" parTransId="{54A39252-F357-457E-AE68-D48B641A2A67}" sibTransId="{106A285B-A30E-4589-AC87-0585D2B62653}"/>
    <dgm:cxn modelId="{B4C56114-ACDF-4A2F-9B5C-7239094CE781}" type="presOf" srcId="{1ED61F87-1C9A-4532-B39D-80BA1BF0B3BC}" destId="{2F5BBDE0-0782-44E0-B426-19E542288A17}" srcOrd="0" destOrd="1" presId="urn:microsoft.com/office/officeart/2005/8/layout/list1"/>
    <dgm:cxn modelId="{4C0442DF-8784-4EE2-9F1F-7385FA97308D}" srcId="{46C5FA17-0B38-4F35-A332-9113103BD36E}" destId="{432D0CD4-559F-46D9-B525-C8B6EA7C7E4B}" srcOrd="1" destOrd="0" parTransId="{D0BA449C-62A0-4E38-8453-96016924881B}" sibTransId="{6E41CCB0-323D-4847-AC6B-4884BD1412AA}"/>
    <dgm:cxn modelId="{E9E6ACA8-1023-4656-8C45-E469417BE07D}" srcId="{BEEFEEB6-8547-415B-AEF8-0FB6A9FF1555}" destId="{45426A8A-CF96-49F4-A76C-C6E67A46B7B1}" srcOrd="0" destOrd="0" parTransId="{19D274E4-0A03-456A-9A98-4217F9C7A695}" sibTransId="{F1A0C60C-DBE6-45DB-BD6D-D404CB6CC7A1}"/>
    <dgm:cxn modelId="{6FB3D342-C98F-4515-A750-FB905C36BD80}" type="presOf" srcId="{46C5FA17-0B38-4F35-A332-9113103BD36E}" destId="{F0462C7B-0529-43A9-82F2-737E6CBAF763}" srcOrd="0" destOrd="0"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9B8497-3637-44F0-9140-BC53FE1C66A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it-IT"/>
        </a:p>
      </dgm:t>
    </dgm:pt>
    <dgm:pt modelId="{91128FA3-90BD-4D06-AE04-902B6B606D28}">
      <dgm:prSet phldrT="[Testo]" custT="1"/>
      <dgm:spPr/>
      <dgm:t>
        <a:bodyPr/>
        <a:lstStyle/>
        <a:p>
          <a:r>
            <a:rPr lang="it-IT" sz="1800" dirty="0"/>
            <a:t>Il lavoratore deve avvertire immediatamente l’ufficio del personale</a:t>
          </a:r>
        </a:p>
      </dgm:t>
    </dgm:pt>
    <dgm:pt modelId="{0CF5DD99-729A-4BFA-A86C-D8431BA39235}" type="parTrans" cxnId="{20526F6B-47CB-4C16-9B14-D534F3B29285}">
      <dgm:prSet/>
      <dgm:spPr/>
      <dgm:t>
        <a:bodyPr/>
        <a:lstStyle/>
        <a:p>
          <a:endParaRPr lang="it-IT" sz="1800"/>
        </a:p>
      </dgm:t>
    </dgm:pt>
    <dgm:pt modelId="{0937AD61-0494-411E-8B2A-EE0CB01282E8}" type="sibTrans" cxnId="{20526F6B-47CB-4C16-9B14-D534F3B29285}">
      <dgm:prSet/>
      <dgm:spPr/>
      <dgm:t>
        <a:bodyPr/>
        <a:lstStyle/>
        <a:p>
          <a:endParaRPr lang="it-IT" sz="1800"/>
        </a:p>
      </dgm:t>
    </dgm:pt>
    <dgm:pt modelId="{3C5D7C6C-4EC5-4336-8A92-59006A4A78F4}">
      <dgm:prSet phldrT="[Testo]" custT="1"/>
      <dgm:spPr/>
      <dgm:t>
        <a:bodyPr/>
        <a:lstStyle/>
        <a:p>
          <a:r>
            <a:rPr lang="it-IT" sz="1800" dirty="0"/>
            <a:t> </a:t>
          </a:r>
        </a:p>
      </dgm:t>
    </dgm:pt>
    <dgm:pt modelId="{2C283017-BE7C-4EE6-90DA-BD0EAAFFF2D6}" type="parTrans" cxnId="{22E7E6F1-5E9F-4728-BC7F-12CE99D19A5F}">
      <dgm:prSet/>
      <dgm:spPr/>
      <dgm:t>
        <a:bodyPr/>
        <a:lstStyle/>
        <a:p>
          <a:endParaRPr lang="it-IT" sz="1800"/>
        </a:p>
      </dgm:t>
    </dgm:pt>
    <dgm:pt modelId="{13B9EF37-901D-4EB6-8D31-9398EAD87EE9}" type="sibTrans" cxnId="{22E7E6F1-5E9F-4728-BC7F-12CE99D19A5F}">
      <dgm:prSet/>
      <dgm:spPr/>
      <dgm:t>
        <a:bodyPr/>
        <a:lstStyle/>
        <a:p>
          <a:endParaRPr lang="it-IT" sz="1800"/>
        </a:p>
      </dgm:t>
    </dgm:pt>
    <dgm:pt modelId="{53B9185C-0379-4C18-9C5B-F04FC4B903B1}">
      <dgm:prSet phldrT="[Testo]" custT="1"/>
      <dgm:spPr/>
      <dgm:t>
        <a:bodyPr/>
        <a:lstStyle/>
        <a:p>
          <a:r>
            <a:rPr lang="it-IT" sz="1800" dirty="0"/>
            <a:t>Procedere all’isolamento del soggetto in base alle disposizioni delle autorità competenti</a:t>
          </a:r>
        </a:p>
      </dgm:t>
    </dgm:pt>
    <dgm:pt modelId="{AF5E5BD7-A55E-4C22-A9CF-48BCEADA92E9}" type="parTrans" cxnId="{937F4B11-6856-4422-9F64-76BADB4B252B}">
      <dgm:prSet/>
      <dgm:spPr/>
      <dgm:t>
        <a:bodyPr/>
        <a:lstStyle/>
        <a:p>
          <a:endParaRPr lang="it-IT" sz="1800"/>
        </a:p>
      </dgm:t>
    </dgm:pt>
    <dgm:pt modelId="{7A4F19E7-0CDD-499B-8253-8BB1EB1C330D}" type="sibTrans" cxnId="{937F4B11-6856-4422-9F64-76BADB4B252B}">
      <dgm:prSet/>
      <dgm:spPr/>
      <dgm:t>
        <a:bodyPr/>
        <a:lstStyle/>
        <a:p>
          <a:endParaRPr lang="it-IT" sz="1800"/>
        </a:p>
      </dgm:t>
    </dgm:pt>
    <dgm:pt modelId="{338AE3C3-783C-45DA-AAFA-A9B2610958AA}">
      <dgm:prSet phldrT="[Testo]" custT="1"/>
      <dgm:spPr/>
      <dgm:t>
        <a:bodyPr/>
        <a:lstStyle/>
        <a:p>
          <a:r>
            <a:rPr lang="it-IT" sz="1800" dirty="0"/>
            <a:t> </a:t>
          </a:r>
        </a:p>
      </dgm:t>
    </dgm:pt>
    <dgm:pt modelId="{18AF0F7B-920B-451C-AE3C-5A3B6F4FD832}" type="parTrans" cxnId="{FE27A917-A1D1-499F-A92D-0127865F46C7}">
      <dgm:prSet/>
      <dgm:spPr/>
      <dgm:t>
        <a:bodyPr/>
        <a:lstStyle/>
        <a:p>
          <a:endParaRPr lang="it-IT" sz="1800"/>
        </a:p>
      </dgm:t>
    </dgm:pt>
    <dgm:pt modelId="{E2546AE7-4A01-4008-B448-88106FF731DE}" type="sibTrans" cxnId="{FE27A917-A1D1-499F-A92D-0127865F46C7}">
      <dgm:prSet/>
      <dgm:spPr/>
      <dgm:t>
        <a:bodyPr/>
        <a:lstStyle/>
        <a:p>
          <a:endParaRPr lang="it-IT" sz="1800"/>
        </a:p>
      </dgm:t>
    </dgm:pt>
    <dgm:pt modelId="{C4DB65BF-2079-4B56-884B-87EDF122C362}">
      <dgm:prSet phldrT="[Testo]" custT="1"/>
      <dgm:spPr/>
      <dgm:t>
        <a:bodyPr/>
        <a:lstStyle/>
        <a:p>
          <a:r>
            <a:rPr lang="it-IT" sz="1800" dirty="0"/>
            <a:t>Avvertire le autorità sanitarie competenti e i numeri di emergenza per COVID-19 forniti dalle regioni o dal Ministero della Salute</a:t>
          </a:r>
        </a:p>
      </dgm:t>
    </dgm:pt>
    <dgm:pt modelId="{FD4A830A-1C9C-4FE6-AFD8-862C089C1384}" type="parTrans" cxnId="{2F504267-8A29-4B82-B76A-DBE995A5B9F8}">
      <dgm:prSet/>
      <dgm:spPr/>
      <dgm:t>
        <a:bodyPr/>
        <a:lstStyle/>
        <a:p>
          <a:endParaRPr lang="it-IT" sz="1800"/>
        </a:p>
      </dgm:t>
    </dgm:pt>
    <dgm:pt modelId="{5EEA22A6-0FAA-4889-8D64-72AD9D0F37E3}" type="sibTrans" cxnId="{2F504267-8A29-4B82-B76A-DBE995A5B9F8}">
      <dgm:prSet/>
      <dgm:spPr/>
      <dgm:t>
        <a:bodyPr/>
        <a:lstStyle/>
        <a:p>
          <a:endParaRPr lang="it-IT" sz="1800"/>
        </a:p>
      </dgm:t>
    </dgm:pt>
    <dgm:pt modelId="{89384D87-8A3A-49A0-A720-EC1DA0E5FBE4}">
      <dgm:prSet phldrT="[Testo]" custT="1"/>
      <dgm:spPr/>
      <dgm:t>
        <a:bodyPr/>
        <a:lstStyle/>
        <a:p>
          <a:r>
            <a:rPr lang="it-IT" sz="1800" dirty="0"/>
            <a:t>L’azienda collabora con le Autorità sanitarie ad identificare gli eventuali contatti stretti</a:t>
          </a:r>
        </a:p>
      </dgm:t>
    </dgm:pt>
    <dgm:pt modelId="{8DB766E2-BB82-458F-AFFC-095D5479CB7B}" type="parTrans" cxnId="{F5CEE793-4EB5-40BF-8B4B-CB45E956B14A}">
      <dgm:prSet/>
      <dgm:spPr/>
      <dgm:t>
        <a:bodyPr/>
        <a:lstStyle/>
        <a:p>
          <a:endParaRPr lang="it-IT" sz="1800"/>
        </a:p>
      </dgm:t>
    </dgm:pt>
    <dgm:pt modelId="{40946398-440D-4D4A-BB2C-791D962999EB}" type="sibTrans" cxnId="{F5CEE793-4EB5-40BF-8B4B-CB45E956B14A}">
      <dgm:prSet/>
      <dgm:spPr/>
      <dgm:t>
        <a:bodyPr/>
        <a:lstStyle/>
        <a:p>
          <a:endParaRPr lang="it-IT" sz="1800"/>
        </a:p>
      </dgm:t>
    </dgm:pt>
    <dgm:pt modelId="{5C80E33C-6B7D-4BD6-A3EA-EEB63FD9A163}">
      <dgm:prSet phldrT="[Testo]" custT="1"/>
      <dgm:spPr/>
      <dgm:t>
        <a:bodyPr/>
        <a:lstStyle/>
        <a:p>
          <a:endParaRPr lang="it-IT" sz="1800" dirty="0"/>
        </a:p>
      </dgm:t>
    </dgm:pt>
    <dgm:pt modelId="{B7514823-37B4-4EE0-AC90-0A1B4409E229}" type="parTrans" cxnId="{7BE98A89-DD88-43E4-91F4-A5D30B8DF3ED}">
      <dgm:prSet/>
      <dgm:spPr/>
      <dgm:t>
        <a:bodyPr/>
        <a:lstStyle/>
        <a:p>
          <a:endParaRPr lang="it-IT" sz="1800"/>
        </a:p>
      </dgm:t>
    </dgm:pt>
    <dgm:pt modelId="{D2715B8D-2F85-4405-90B6-A0766E31BD15}" type="sibTrans" cxnId="{7BE98A89-DD88-43E4-91F4-A5D30B8DF3ED}">
      <dgm:prSet/>
      <dgm:spPr/>
      <dgm:t>
        <a:bodyPr/>
        <a:lstStyle/>
        <a:p>
          <a:endParaRPr lang="it-IT" sz="1800"/>
        </a:p>
      </dgm:t>
    </dgm:pt>
    <dgm:pt modelId="{A26A2897-7C15-4D7B-BFED-4E5E369649B5}">
      <dgm:prSet phldrT="[Testo]" custT="1"/>
      <dgm:spPr/>
      <dgm:t>
        <a:bodyPr/>
        <a:lstStyle/>
        <a:p>
          <a:r>
            <a:rPr lang="it-IT" sz="1800" dirty="0"/>
            <a:t>Dotare il lavoratore isolato di mascherina</a:t>
          </a:r>
        </a:p>
      </dgm:t>
    </dgm:pt>
    <dgm:pt modelId="{81FD97B7-021B-475F-A6E6-2A62509C6F93}" type="parTrans" cxnId="{317C647E-AB4A-4255-BE6D-3AAF21EB8192}">
      <dgm:prSet/>
      <dgm:spPr/>
      <dgm:t>
        <a:bodyPr/>
        <a:lstStyle/>
        <a:p>
          <a:endParaRPr lang="it-IT" sz="1800"/>
        </a:p>
      </dgm:t>
    </dgm:pt>
    <dgm:pt modelId="{F4DB9313-9CA4-4DB5-8B36-2702A81A39C8}" type="sibTrans" cxnId="{317C647E-AB4A-4255-BE6D-3AAF21EB8192}">
      <dgm:prSet/>
      <dgm:spPr/>
      <dgm:t>
        <a:bodyPr/>
        <a:lstStyle/>
        <a:p>
          <a:endParaRPr lang="it-IT" sz="1800"/>
        </a:p>
      </dgm:t>
    </dgm:pt>
    <dgm:pt modelId="{D81B9215-FC56-41D5-BC6F-E1B41EF8B741}">
      <dgm:prSet phldrT="[Testo]" custT="1"/>
      <dgm:spPr/>
      <dgm:t>
        <a:bodyPr/>
        <a:lstStyle/>
        <a:p>
          <a:endParaRPr lang="it-IT" sz="1800" dirty="0"/>
        </a:p>
      </dgm:t>
    </dgm:pt>
    <dgm:pt modelId="{FF3AA8C6-6569-440F-B559-7BCCB6CABB27}" type="parTrans" cxnId="{CBB2CE38-05A0-4AFF-A855-4E9D591DC2EE}">
      <dgm:prSet/>
      <dgm:spPr/>
      <dgm:t>
        <a:bodyPr/>
        <a:lstStyle/>
        <a:p>
          <a:endParaRPr lang="it-IT" sz="1800"/>
        </a:p>
      </dgm:t>
    </dgm:pt>
    <dgm:pt modelId="{A1F166CE-1A53-44AE-B8E2-EB73448512D8}" type="sibTrans" cxnId="{CBB2CE38-05A0-4AFF-A855-4E9D591DC2EE}">
      <dgm:prSet/>
      <dgm:spPr/>
      <dgm:t>
        <a:bodyPr/>
        <a:lstStyle/>
        <a:p>
          <a:endParaRPr lang="it-IT" sz="1800"/>
        </a:p>
      </dgm:t>
    </dgm:pt>
    <dgm:pt modelId="{94DD3813-A576-4E9C-8812-1C41E240CF89}">
      <dgm:prSet phldrT="[Testo]" custT="1"/>
      <dgm:spPr/>
      <dgm:t>
        <a:bodyPr/>
        <a:lstStyle/>
        <a:p>
          <a:r>
            <a:rPr lang="it-IT" sz="1800" dirty="0"/>
            <a:t> </a:t>
          </a:r>
        </a:p>
      </dgm:t>
    </dgm:pt>
    <dgm:pt modelId="{64A23091-2C6B-41EF-B61A-1E54E0376EC9}" type="sibTrans" cxnId="{F968D113-53E1-45B3-83D4-4B831518343E}">
      <dgm:prSet/>
      <dgm:spPr/>
      <dgm:t>
        <a:bodyPr/>
        <a:lstStyle/>
        <a:p>
          <a:endParaRPr lang="it-IT" sz="1800"/>
        </a:p>
      </dgm:t>
    </dgm:pt>
    <dgm:pt modelId="{2A68044F-8621-4425-BB38-D09A33E3E674}" type="parTrans" cxnId="{F968D113-53E1-45B3-83D4-4B831518343E}">
      <dgm:prSet/>
      <dgm:spPr/>
      <dgm:t>
        <a:bodyPr/>
        <a:lstStyle/>
        <a:p>
          <a:endParaRPr lang="it-IT" sz="1800"/>
        </a:p>
      </dgm:t>
    </dgm:pt>
    <dgm:pt modelId="{9255E5D5-7215-496A-A169-8EA6B5989C9D}">
      <dgm:prSet phldrT="[Testo]" custT="1"/>
      <dgm:spPr/>
      <dgm:t>
        <a:bodyPr/>
        <a:lstStyle/>
        <a:p>
          <a:r>
            <a:rPr lang="it-IT" sz="1800" dirty="0"/>
            <a:t>Possibilità di chiedere ai contatti stretti di lasciare cautelativamente il luogo di lavoro</a:t>
          </a:r>
        </a:p>
      </dgm:t>
    </dgm:pt>
    <dgm:pt modelId="{08F73AB5-1103-4FC9-A11E-8676C8CFB6B2}" type="parTrans" cxnId="{5069AD8D-DECF-4FAC-B831-1F7363569AD2}">
      <dgm:prSet/>
      <dgm:spPr/>
      <dgm:t>
        <a:bodyPr/>
        <a:lstStyle/>
        <a:p>
          <a:endParaRPr lang="it-IT" sz="1800"/>
        </a:p>
      </dgm:t>
    </dgm:pt>
    <dgm:pt modelId="{0F46D348-780D-42FB-94C7-B2A84054A72D}" type="sibTrans" cxnId="{5069AD8D-DECF-4FAC-B831-1F7363569AD2}">
      <dgm:prSet/>
      <dgm:spPr/>
      <dgm:t>
        <a:bodyPr/>
        <a:lstStyle/>
        <a:p>
          <a:endParaRPr lang="it-IT" sz="1800"/>
        </a:p>
      </dgm:t>
    </dgm:pt>
    <dgm:pt modelId="{9E19E947-8E20-4A50-9A7E-7A96ADE999EB}">
      <dgm:prSet phldrT="[Testo]" custT="1"/>
      <dgm:spPr/>
      <dgm:t>
        <a:bodyPr/>
        <a:lstStyle/>
        <a:p>
          <a:endParaRPr lang="it-IT" sz="1800" dirty="0"/>
        </a:p>
      </dgm:t>
    </dgm:pt>
    <dgm:pt modelId="{0C48B47C-D284-4399-BDA4-CA180BCA5D1C}" type="parTrans" cxnId="{73257C13-DE52-42F9-A312-136B9A522FE9}">
      <dgm:prSet/>
      <dgm:spPr/>
      <dgm:t>
        <a:bodyPr/>
        <a:lstStyle/>
        <a:p>
          <a:endParaRPr lang="it-IT" sz="1800"/>
        </a:p>
      </dgm:t>
    </dgm:pt>
    <dgm:pt modelId="{A31BB182-0985-4CCD-9713-C7924D4CBCC3}" type="sibTrans" cxnId="{73257C13-DE52-42F9-A312-136B9A522FE9}">
      <dgm:prSet/>
      <dgm:spPr/>
      <dgm:t>
        <a:bodyPr/>
        <a:lstStyle/>
        <a:p>
          <a:endParaRPr lang="it-IT" sz="1800"/>
        </a:p>
      </dgm:t>
    </dgm:pt>
    <dgm:pt modelId="{AD990991-F84C-43E8-B734-1C88D74EA2F7}" type="pres">
      <dgm:prSet presAssocID="{2D9B8497-3637-44F0-9140-BC53FE1C66A5}" presName="linearFlow" presStyleCnt="0">
        <dgm:presLayoutVars>
          <dgm:dir/>
          <dgm:animLvl val="lvl"/>
          <dgm:resizeHandles val="exact"/>
        </dgm:presLayoutVars>
      </dgm:prSet>
      <dgm:spPr/>
      <dgm:t>
        <a:bodyPr/>
        <a:lstStyle/>
        <a:p>
          <a:endParaRPr lang="it-IT"/>
        </a:p>
      </dgm:t>
    </dgm:pt>
    <dgm:pt modelId="{0E236AD6-60F4-461A-93C6-6B3483D9AC87}" type="pres">
      <dgm:prSet presAssocID="{94DD3813-A576-4E9C-8812-1C41E240CF89}" presName="composite" presStyleCnt="0"/>
      <dgm:spPr/>
    </dgm:pt>
    <dgm:pt modelId="{47B68350-4F1F-44C0-857D-CDF9924E720E}" type="pres">
      <dgm:prSet presAssocID="{94DD3813-A576-4E9C-8812-1C41E240CF89}" presName="parentText" presStyleLbl="alignNode1" presStyleIdx="0" presStyleCnt="6">
        <dgm:presLayoutVars>
          <dgm:chMax val="1"/>
          <dgm:bulletEnabled val="1"/>
        </dgm:presLayoutVars>
      </dgm:prSet>
      <dgm:spPr/>
      <dgm:t>
        <a:bodyPr/>
        <a:lstStyle/>
        <a:p>
          <a:endParaRPr lang="it-IT"/>
        </a:p>
      </dgm:t>
    </dgm:pt>
    <dgm:pt modelId="{3894C471-0567-4393-BD33-5B910A4DA9B4}" type="pres">
      <dgm:prSet presAssocID="{94DD3813-A576-4E9C-8812-1C41E240CF89}" presName="descendantText" presStyleLbl="alignAcc1" presStyleIdx="0" presStyleCnt="6">
        <dgm:presLayoutVars>
          <dgm:bulletEnabled val="1"/>
        </dgm:presLayoutVars>
      </dgm:prSet>
      <dgm:spPr/>
      <dgm:t>
        <a:bodyPr/>
        <a:lstStyle/>
        <a:p>
          <a:endParaRPr lang="it-IT"/>
        </a:p>
      </dgm:t>
    </dgm:pt>
    <dgm:pt modelId="{926D3F56-D007-4AB6-967F-68E075626496}" type="pres">
      <dgm:prSet presAssocID="{64A23091-2C6B-41EF-B61A-1E54E0376EC9}" presName="sp" presStyleCnt="0"/>
      <dgm:spPr/>
    </dgm:pt>
    <dgm:pt modelId="{E2289864-7A31-46CE-A9E0-1365A59427BA}" type="pres">
      <dgm:prSet presAssocID="{3C5D7C6C-4EC5-4336-8A92-59006A4A78F4}" presName="composite" presStyleCnt="0"/>
      <dgm:spPr/>
    </dgm:pt>
    <dgm:pt modelId="{C50BCB96-C181-42A6-BFB8-37882B7A3BB7}" type="pres">
      <dgm:prSet presAssocID="{3C5D7C6C-4EC5-4336-8A92-59006A4A78F4}" presName="parentText" presStyleLbl="alignNode1" presStyleIdx="1" presStyleCnt="6">
        <dgm:presLayoutVars>
          <dgm:chMax val="1"/>
          <dgm:bulletEnabled val="1"/>
        </dgm:presLayoutVars>
      </dgm:prSet>
      <dgm:spPr/>
      <dgm:t>
        <a:bodyPr/>
        <a:lstStyle/>
        <a:p>
          <a:endParaRPr lang="it-IT"/>
        </a:p>
      </dgm:t>
    </dgm:pt>
    <dgm:pt modelId="{15A7F95B-2496-4BF0-A32B-55529DD6E6EC}" type="pres">
      <dgm:prSet presAssocID="{3C5D7C6C-4EC5-4336-8A92-59006A4A78F4}" presName="descendantText" presStyleLbl="alignAcc1" presStyleIdx="1" presStyleCnt="6">
        <dgm:presLayoutVars>
          <dgm:bulletEnabled val="1"/>
        </dgm:presLayoutVars>
      </dgm:prSet>
      <dgm:spPr/>
      <dgm:t>
        <a:bodyPr/>
        <a:lstStyle/>
        <a:p>
          <a:endParaRPr lang="it-IT"/>
        </a:p>
      </dgm:t>
    </dgm:pt>
    <dgm:pt modelId="{A60755C1-FAF0-42FE-AED6-5943DE7F722A}" type="pres">
      <dgm:prSet presAssocID="{13B9EF37-901D-4EB6-8D31-9398EAD87EE9}" presName="sp" presStyleCnt="0"/>
      <dgm:spPr/>
    </dgm:pt>
    <dgm:pt modelId="{C739AA90-2ADF-4D8F-9C1C-0C04774259DF}" type="pres">
      <dgm:prSet presAssocID="{338AE3C3-783C-45DA-AAFA-A9B2610958AA}" presName="composite" presStyleCnt="0"/>
      <dgm:spPr/>
    </dgm:pt>
    <dgm:pt modelId="{45CE3329-87A7-4EBB-B898-D364AFB16554}" type="pres">
      <dgm:prSet presAssocID="{338AE3C3-783C-45DA-AAFA-A9B2610958AA}" presName="parentText" presStyleLbl="alignNode1" presStyleIdx="2" presStyleCnt="6">
        <dgm:presLayoutVars>
          <dgm:chMax val="1"/>
          <dgm:bulletEnabled val="1"/>
        </dgm:presLayoutVars>
      </dgm:prSet>
      <dgm:spPr/>
      <dgm:t>
        <a:bodyPr/>
        <a:lstStyle/>
        <a:p>
          <a:endParaRPr lang="it-IT"/>
        </a:p>
      </dgm:t>
    </dgm:pt>
    <dgm:pt modelId="{90B1EDEA-565D-420D-B07B-7E43A4B86486}" type="pres">
      <dgm:prSet presAssocID="{338AE3C3-783C-45DA-AAFA-A9B2610958AA}" presName="descendantText" presStyleLbl="alignAcc1" presStyleIdx="2" presStyleCnt="6">
        <dgm:presLayoutVars>
          <dgm:bulletEnabled val="1"/>
        </dgm:presLayoutVars>
      </dgm:prSet>
      <dgm:spPr/>
      <dgm:t>
        <a:bodyPr/>
        <a:lstStyle/>
        <a:p>
          <a:endParaRPr lang="it-IT"/>
        </a:p>
      </dgm:t>
    </dgm:pt>
    <dgm:pt modelId="{0CD06F3D-883A-4ADF-85A2-B98F7241B70A}" type="pres">
      <dgm:prSet presAssocID="{E2546AE7-4A01-4008-B448-88106FF731DE}" presName="sp" presStyleCnt="0"/>
      <dgm:spPr/>
    </dgm:pt>
    <dgm:pt modelId="{1C9188C9-D0F3-4E52-8EC2-3DF3D1C87799}" type="pres">
      <dgm:prSet presAssocID="{5C80E33C-6B7D-4BD6-A3EA-EEB63FD9A163}" presName="composite" presStyleCnt="0"/>
      <dgm:spPr/>
    </dgm:pt>
    <dgm:pt modelId="{F8807062-8A39-4591-B334-0847C0FE909E}" type="pres">
      <dgm:prSet presAssocID="{5C80E33C-6B7D-4BD6-A3EA-EEB63FD9A163}" presName="parentText" presStyleLbl="alignNode1" presStyleIdx="3" presStyleCnt="6">
        <dgm:presLayoutVars>
          <dgm:chMax val="1"/>
          <dgm:bulletEnabled val="1"/>
        </dgm:presLayoutVars>
      </dgm:prSet>
      <dgm:spPr/>
      <dgm:t>
        <a:bodyPr/>
        <a:lstStyle/>
        <a:p>
          <a:endParaRPr lang="it-IT"/>
        </a:p>
      </dgm:t>
    </dgm:pt>
    <dgm:pt modelId="{8C8E2128-8E30-451B-B793-27D3B3598F45}" type="pres">
      <dgm:prSet presAssocID="{5C80E33C-6B7D-4BD6-A3EA-EEB63FD9A163}" presName="descendantText" presStyleLbl="alignAcc1" presStyleIdx="3" presStyleCnt="6">
        <dgm:presLayoutVars>
          <dgm:bulletEnabled val="1"/>
        </dgm:presLayoutVars>
      </dgm:prSet>
      <dgm:spPr/>
      <dgm:t>
        <a:bodyPr/>
        <a:lstStyle/>
        <a:p>
          <a:endParaRPr lang="it-IT"/>
        </a:p>
      </dgm:t>
    </dgm:pt>
    <dgm:pt modelId="{94946012-E72C-401E-8E60-642AE45927A0}" type="pres">
      <dgm:prSet presAssocID="{D2715B8D-2F85-4405-90B6-A0766E31BD15}" presName="sp" presStyleCnt="0"/>
      <dgm:spPr/>
    </dgm:pt>
    <dgm:pt modelId="{4AB3589D-AC1C-41A3-B8E1-37CC04E20CDF}" type="pres">
      <dgm:prSet presAssocID="{D81B9215-FC56-41D5-BC6F-E1B41EF8B741}" presName="composite" presStyleCnt="0"/>
      <dgm:spPr/>
    </dgm:pt>
    <dgm:pt modelId="{769598AA-2815-46A2-A169-596AE6782BD9}" type="pres">
      <dgm:prSet presAssocID="{D81B9215-FC56-41D5-BC6F-E1B41EF8B741}" presName="parentText" presStyleLbl="alignNode1" presStyleIdx="4" presStyleCnt="6">
        <dgm:presLayoutVars>
          <dgm:chMax val="1"/>
          <dgm:bulletEnabled val="1"/>
        </dgm:presLayoutVars>
      </dgm:prSet>
      <dgm:spPr/>
      <dgm:t>
        <a:bodyPr/>
        <a:lstStyle/>
        <a:p>
          <a:endParaRPr lang="it-IT"/>
        </a:p>
      </dgm:t>
    </dgm:pt>
    <dgm:pt modelId="{AE752E46-1F7F-4A4C-B13B-265618B32505}" type="pres">
      <dgm:prSet presAssocID="{D81B9215-FC56-41D5-BC6F-E1B41EF8B741}" presName="descendantText" presStyleLbl="alignAcc1" presStyleIdx="4" presStyleCnt="6">
        <dgm:presLayoutVars>
          <dgm:bulletEnabled val="1"/>
        </dgm:presLayoutVars>
      </dgm:prSet>
      <dgm:spPr/>
      <dgm:t>
        <a:bodyPr/>
        <a:lstStyle/>
        <a:p>
          <a:endParaRPr lang="it-IT"/>
        </a:p>
      </dgm:t>
    </dgm:pt>
    <dgm:pt modelId="{256CD15B-BDCC-4B08-A98A-800DAE9C2396}" type="pres">
      <dgm:prSet presAssocID="{A1F166CE-1A53-44AE-B8E2-EB73448512D8}" presName="sp" presStyleCnt="0"/>
      <dgm:spPr/>
    </dgm:pt>
    <dgm:pt modelId="{6E42C51F-A896-4C40-9D4B-99CF4F8FEA9C}" type="pres">
      <dgm:prSet presAssocID="{9E19E947-8E20-4A50-9A7E-7A96ADE999EB}" presName="composite" presStyleCnt="0"/>
      <dgm:spPr/>
    </dgm:pt>
    <dgm:pt modelId="{26A4CC23-84E4-432C-A45B-F67BA6122DEE}" type="pres">
      <dgm:prSet presAssocID="{9E19E947-8E20-4A50-9A7E-7A96ADE999EB}" presName="parentText" presStyleLbl="alignNode1" presStyleIdx="5" presStyleCnt="6">
        <dgm:presLayoutVars>
          <dgm:chMax val="1"/>
          <dgm:bulletEnabled val="1"/>
        </dgm:presLayoutVars>
      </dgm:prSet>
      <dgm:spPr/>
      <dgm:t>
        <a:bodyPr/>
        <a:lstStyle/>
        <a:p>
          <a:endParaRPr lang="it-IT"/>
        </a:p>
      </dgm:t>
    </dgm:pt>
    <dgm:pt modelId="{D9E81154-989E-479D-BF82-7346BF698524}" type="pres">
      <dgm:prSet presAssocID="{9E19E947-8E20-4A50-9A7E-7A96ADE999EB}" presName="descendantText" presStyleLbl="alignAcc1" presStyleIdx="5" presStyleCnt="6">
        <dgm:presLayoutVars>
          <dgm:bulletEnabled val="1"/>
        </dgm:presLayoutVars>
      </dgm:prSet>
      <dgm:spPr/>
      <dgm:t>
        <a:bodyPr/>
        <a:lstStyle/>
        <a:p>
          <a:endParaRPr lang="it-IT"/>
        </a:p>
      </dgm:t>
    </dgm:pt>
  </dgm:ptLst>
  <dgm:cxnLst>
    <dgm:cxn modelId="{F4D912B3-BAFC-4F59-B16E-D7233391DE22}" type="presOf" srcId="{D81B9215-FC56-41D5-BC6F-E1B41EF8B741}" destId="{769598AA-2815-46A2-A169-596AE6782BD9}" srcOrd="0" destOrd="0" presId="urn:microsoft.com/office/officeart/2005/8/layout/chevron2"/>
    <dgm:cxn modelId="{4C20EBCC-3BBC-4AF0-9BB4-0729BE13ADFD}" type="presOf" srcId="{3C5D7C6C-4EC5-4336-8A92-59006A4A78F4}" destId="{C50BCB96-C181-42A6-BFB8-37882B7A3BB7}" srcOrd="0" destOrd="0" presId="urn:microsoft.com/office/officeart/2005/8/layout/chevron2"/>
    <dgm:cxn modelId="{399E12B5-521A-4DB3-8E4A-7591DAFE5BC7}" type="presOf" srcId="{5C80E33C-6B7D-4BD6-A3EA-EEB63FD9A163}" destId="{F8807062-8A39-4591-B334-0847C0FE909E}" srcOrd="0" destOrd="0" presId="urn:microsoft.com/office/officeart/2005/8/layout/chevron2"/>
    <dgm:cxn modelId="{930017BB-651D-42DA-B749-8E90DAFA31E2}" type="presOf" srcId="{2D9B8497-3637-44F0-9140-BC53FE1C66A5}" destId="{AD990991-F84C-43E8-B734-1C88D74EA2F7}" srcOrd="0" destOrd="0" presId="urn:microsoft.com/office/officeart/2005/8/layout/chevron2"/>
    <dgm:cxn modelId="{828F4FE6-DB74-4547-BD82-879C00FC7A74}" type="presOf" srcId="{338AE3C3-783C-45DA-AAFA-A9B2610958AA}" destId="{45CE3329-87A7-4EBB-B898-D364AFB16554}" srcOrd="0" destOrd="0" presId="urn:microsoft.com/office/officeart/2005/8/layout/chevron2"/>
    <dgm:cxn modelId="{22E7E6F1-5E9F-4728-BC7F-12CE99D19A5F}" srcId="{2D9B8497-3637-44F0-9140-BC53FE1C66A5}" destId="{3C5D7C6C-4EC5-4336-8A92-59006A4A78F4}" srcOrd="1" destOrd="0" parTransId="{2C283017-BE7C-4EE6-90DA-BD0EAAFFF2D6}" sibTransId="{13B9EF37-901D-4EB6-8D31-9398EAD87EE9}"/>
    <dgm:cxn modelId="{24BC6246-B97E-44A5-B0BF-A25908A5EBA5}" type="presOf" srcId="{53B9185C-0379-4C18-9C5B-F04FC4B903B1}" destId="{15A7F95B-2496-4BF0-A32B-55529DD6E6EC}" srcOrd="0" destOrd="0" presId="urn:microsoft.com/office/officeart/2005/8/layout/chevron2"/>
    <dgm:cxn modelId="{20526F6B-47CB-4C16-9B14-D534F3B29285}" srcId="{94DD3813-A576-4E9C-8812-1C41E240CF89}" destId="{91128FA3-90BD-4D06-AE04-902B6B606D28}" srcOrd="0" destOrd="0" parTransId="{0CF5DD99-729A-4BFA-A86C-D8431BA39235}" sibTransId="{0937AD61-0494-411E-8B2A-EE0CB01282E8}"/>
    <dgm:cxn modelId="{5069AD8D-DECF-4FAC-B831-1F7363569AD2}" srcId="{9E19E947-8E20-4A50-9A7E-7A96ADE999EB}" destId="{9255E5D5-7215-496A-A169-8EA6B5989C9D}" srcOrd="0" destOrd="0" parTransId="{08F73AB5-1103-4FC9-A11E-8676C8CFB6B2}" sibTransId="{0F46D348-780D-42FB-94C7-B2A84054A72D}"/>
    <dgm:cxn modelId="{2F504267-8A29-4B82-B76A-DBE995A5B9F8}" srcId="{338AE3C3-783C-45DA-AAFA-A9B2610958AA}" destId="{C4DB65BF-2079-4B56-884B-87EDF122C362}" srcOrd="0" destOrd="0" parTransId="{FD4A830A-1C9C-4FE6-AFD8-862C089C1384}" sibTransId="{5EEA22A6-0FAA-4889-8D64-72AD9D0F37E3}"/>
    <dgm:cxn modelId="{73257C13-DE52-42F9-A312-136B9A522FE9}" srcId="{2D9B8497-3637-44F0-9140-BC53FE1C66A5}" destId="{9E19E947-8E20-4A50-9A7E-7A96ADE999EB}" srcOrd="5" destOrd="0" parTransId="{0C48B47C-D284-4399-BDA4-CA180BCA5D1C}" sibTransId="{A31BB182-0985-4CCD-9713-C7924D4CBCC3}"/>
    <dgm:cxn modelId="{DE1293E4-26DD-4700-BDB9-98BFDB74F5BF}" type="presOf" srcId="{C4DB65BF-2079-4B56-884B-87EDF122C362}" destId="{90B1EDEA-565D-420D-B07B-7E43A4B86486}" srcOrd="0" destOrd="0" presId="urn:microsoft.com/office/officeart/2005/8/layout/chevron2"/>
    <dgm:cxn modelId="{7BE98A89-DD88-43E4-91F4-A5D30B8DF3ED}" srcId="{2D9B8497-3637-44F0-9140-BC53FE1C66A5}" destId="{5C80E33C-6B7D-4BD6-A3EA-EEB63FD9A163}" srcOrd="3" destOrd="0" parTransId="{B7514823-37B4-4EE0-AC90-0A1B4409E229}" sibTransId="{D2715B8D-2F85-4405-90B6-A0766E31BD15}"/>
    <dgm:cxn modelId="{F5CEE793-4EB5-40BF-8B4B-CB45E956B14A}" srcId="{D81B9215-FC56-41D5-BC6F-E1B41EF8B741}" destId="{89384D87-8A3A-49A0-A720-EC1DA0E5FBE4}" srcOrd="0" destOrd="0" parTransId="{8DB766E2-BB82-458F-AFFC-095D5479CB7B}" sibTransId="{40946398-440D-4D4A-BB2C-791D962999EB}"/>
    <dgm:cxn modelId="{FE27A917-A1D1-499F-A92D-0127865F46C7}" srcId="{2D9B8497-3637-44F0-9140-BC53FE1C66A5}" destId="{338AE3C3-783C-45DA-AAFA-A9B2610958AA}" srcOrd="2" destOrd="0" parTransId="{18AF0F7B-920B-451C-AE3C-5A3B6F4FD832}" sibTransId="{E2546AE7-4A01-4008-B448-88106FF731DE}"/>
    <dgm:cxn modelId="{317C647E-AB4A-4255-BE6D-3AAF21EB8192}" srcId="{5C80E33C-6B7D-4BD6-A3EA-EEB63FD9A163}" destId="{A26A2897-7C15-4D7B-BFED-4E5E369649B5}" srcOrd="0" destOrd="0" parTransId="{81FD97B7-021B-475F-A6E6-2A62509C6F93}" sibTransId="{F4DB9313-9CA4-4DB5-8B36-2702A81A39C8}"/>
    <dgm:cxn modelId="{462F7150-35FF-4CC7-9378-7C43D3499A27}" type="presOf" srcId="{94DD3813-A576-4E9C-8812-1C41E240CF89}" destId="{47B68350-4F1F-44C0-857D-CDF9924E720E}" srcOrd="0" destOrd="0" presId="urn:microsoft.com/office/officeart/2005/8/layout/chevron2"/>
    <dgm:cxn modelId="{D2B624FA-1D3D-4BC2-911C-724A287CDB42}" type="presOf" srcId="{9255E5D5-7215-496A-A169-8EA6B5989C9D}" destId="{D9E81154-989E-479D-BF82-7346BF698524}" srcOrd="0" destOrd="0" presId="urn:microsoft.com/office/officeart/2005/8/layout/chevron2"/>
    <dgm:cxn modelId="{EDC29FBC-9D1A-4FF7-A648-D9C77C78A484}" type="presOf" srcId="{89384D87-8A3A-49A0-A720-EC1DA0E5FBE4}" destId="{AE752E46-1F7F-4A4C-B13B-265618B32505}" srcOrd="0" destOrd="0" presId="urn:microsoft.com/office/officeart/2005/8/layout/chevron2"/>
    <dgm:cxn modelId="{937F4B11-6856-4422-9F64-76BADB4B252B}" srcId="{3C5D7C6C-4EC5-4336-8A92-59006A4A78F4}" destId="{53B9185C-0379-4C18-9C5B-F04FC4B903B1}" srcOrd="0" destOrd="0" parTransId="{AF5E5BD7-A55E-4C22-A9CF-48BCEADA92E9}" sibTransId="{7A4F19E7-0CDD-499B-8253-8BB1EB1C330D}"/>
    <dgm:cxn modelId="{D033A31F-79D5-4509-8E8E-6AED7C7CACD0}" type="presOf" srcId="{91128FA3-90BD-4D06-AE04-902B6B606D28}" destId="{3894C471-0567-4393-BD33-5B910A4DA9B4}" srcOrd="0" destOrd="0" presId="urn:microsoft.com/office/officeart/2005/8/layout/chevron2"/>
    <dgm:cxn modelId="{CA6288D5-D088-4B11-9672-533565702D1C}" type="presOf" srcId="{A26A2897-7C15-4D7B-BFED-4E5E369649B5}" destId="{8C8E2128-8E30-451B-B793-27D3B3598F45}" srcOrd="0" destOrd="0" presId="urn:microsoft.com/office/officeart/2005/8/layout/chevron2"/>
    <dgm:cxn modelId="{F968D113-53E1-45B3-83D4-4B831518343E}" srcId="{2D9B8497-3637-44F0-9140-BC53FE1C66A5}" destId="{94DD3813-A576-4E9C-8812-1C41E240CF89}" srcOrd="0" destOrd="0" parTransId="{2A68044F-8621-4425-BB38-D09A33E3E674}" sibTransId="{64A23091-2C6B-41EF-B61A-1E54E0376EC9}"/>
    <dgm:cxn modelId="{798E3645-FDEC-427E-B859-58659FBD7B7A}" type="presOf" srcId="{9E19E947-8E20-4A50-9A7E-7A96ADE999EB}" destId="{26A4CC23-84E4-432C-A45B-F67BA6122DEE}" srcOrd="0" destOrd="0" presId="urn:microsoft.com/office/officeart/2005/8/layout/chevron2"/>
    <dgm:cxn modelId="{CBB2CE38-05A0-4AFF-A855-4E9D591DC2EE}" srcId="{2D9B8497-3637-44F0-9140-BC53FE1C66A5}" destId="{D81B9215-FC56-41D5-BC6F-E1B41EF8B741}" srcOrd="4" destOrd="0" parTransId="{FF3AA8C6-6569-440F-B559-7BCCB6CABB27}" sibTransId="{A1F166CE-1A53-44AE-B8E2-EB73448512D8}"/>
    <dgm:cxn modelId="{0ADF87C2-861D-4810-AACA-D187B90CA08B}" type="presParOf" srcId="{AD990991-F84C-43E8-B734-1C88D74EA2F7}" destId="{0E236AD6-60F4-461A-93C6-6B3483D9AC87}" srcOrd="0" destOrd="0" presId="urn:microsoft.com/office/officeart/2005/8/layout/chevron2"/>
    <dgm:cxn modelId="{53803A7F-365B-4A44-9260-6EDE86B909C5}" type="presParOf" srcId="{0E236AD6-60F4-461A-93C6-6B3483D9AC87}" destId="{47B68350-4F1F-44C0-857D-CDF9924E720E}" srcOrd="0" destOrd="0" presId="urn:microsoft.com/office/officeart/2005/8/layout/chevron2"/>
    <dgm:cxn modelId="{5F871F34-2A6D-4F99-AF9D-933CD26339F7}" type="presParOf" srcId="{0E236AD6-60F4-461A-93C6-6B3483D9AC87}" destId="{3894C471-0567-4393-BD33-5B910A4DA9B4}" srcOrd="1" destOrd="0" presId="urn:microsoft.com/office/officeart/2005/8/layout/chevron2"/>
    <dgm:cxn modelId="{B42C2F23-1275-422C-9FED-81F179B1E8D4}" type="presParOf" srcId="{AD990991-F84C-43E8-B734-1C88D74EA2F7}" destId="{926D3F56-D007-4AB6-967F-68E075626496}" srcOrd="1" destOrd="0" presId="urn:microsoft.com/office/officeart/2005/8/layout/chevron2"/>
    <dgm:cxn modelId="{A8F92D46-F332-4D76-8FAF-C5DC1C010BE2}" type="presParOf" srcId="{AD990991-F84C-43E8-B734-1C88D74EA2F7}" destId="{E2289864-7A31-46CE-A9E0-1365A59427BA}" srcOrd="2" destOrd="0" presId="urn:microsoft.com/office/officeart/2005/8/layout/chevron2"/>
    <dgm:cxn modelId="{BC7A11B1-7C8B-4952-B355-5D4514BF5897}" type="presParOf" srcId="{E2289864-7A31-46CE-A9E0-1365A59427BA}" destId="{C50BCB96-C181-42A6-BFB8-37882B7A3BB7}" srcOrd="0" destOrd="0" presId="urn:microsoft.com/office/officeart/2005/8/layout/chevron2"/>
    <dgm:cxn modelId="{EA9A7842-0457-4977-8425-495EB40C95D1}" type="presParOf" srcId="{E2289864-7A31-46CE-A9E0-1365A59427BA}" destId="{15A7F95B-2496-4BF0-A32B-55529DD6E6EC}" srcOrd="1" destOrd="0" presId="urn:microsoft.com/office/officeart/2005/8/layout/chevron2"/>
    <dgm:cxn modelId="{ED2751D6-0DF6-4E44-9C08-F59E13A7240B}" type="presParOf" srcId="{AD990991-F84C-43E8-B734-1C88D74EA2F7}" destId="{A60755C1-FAF0-42FE-AED6-5943DE7F722A}" srcOrd="3" destOrd="0" presId="urn:microsoft.com/office/officeart/2005/8/layout/chevron2"/>
    <dgm:cxn modelId="{81B5280E-6F5E-480F-8CED-94F0027626F1}" type="presParOf" srcId="{AD990991-F84C-43E8-B734-1C88D74EA2F7}" destId="{C739AA90-2ADF-4D8F-9C1C-0C04774259DF}" srcOrd="4" destOrd="0" presId="urn:microsoft.com/office/officeart/2005/8/layout/chevron2"/>
    <dgm:cxn modelId="{AC6C79D5-02CC-4BE3-AA29-9C2E58CA6155}" type="presParOf" srcId="{C739AA90-2ADF-4D8F-9C1C-0C04774259DF}" destId="{45CE3329-87A7-4EBB-B898-D364AFB16554}" srcOrd="0" destOrd="0" presId="urn:microsoft.com/office/officeart/2005/8/layout/chevron2"/>
    <dgm:cxn modelId="{AD235279-2AB0-4E3D-9E87-70F8DFEEA45E}" type="presParOf" srcId="{C739AA90-2ADF-4D8F-9C1C-0C04774259DF}" destId="{90B1EDEA-565D-420D-B07B-7E43A4B86486}" srcOrd="1" destOrd="0" presId="urn:microsoft.com/office/officeart/2005/8/layout/chevron2"/>
    <dgm:cxn modelId="{FE0C02DE-3807-4DC8-BCC5-FA5F2B8DF632}" type="presParOf" srcId="{AD990991-F84C-43E8-B734-1C88D74EA2F7}" destId="{0CD06F3D-883A-4ADF-85A2-B98F7241B70A}" srcOrd="5" destOrd="0" presId="urn:microsoft.com/office/officeart/2005/8/layout/chevron2"/>
    <dgm:cxn modelId="{68361D30-4242-4D68-B771-7E013879975B}" type="presParOf" srcId="{AD990991-F84C-43E8-B734-1C88D74EA2F7}" destId="{1C9188C9-D0F3-4E52-8EC2-3DF3D1C87799}" srcOrd="6" destOrd="0" presId="urn:microsoft.com/office/officeart/2005/8/layout/chevron2"/>
    <dgm:cxn modelId="{85C03C92-3C93-4FF3-A205-2EBA93D1824B}" type="presParOf" srcId="{1C9188C9-D0F3-4E52-8EC2-3DF3D1C87799}" destId="{F8807062-8A39-4591-B334-0847C0FE909E}" srcOrd="0" destOrd="0" presId="urn:microsoft.com/office/officeart/2005/8/layout/chevron2"/>
    <dgm:cxn modelId="{5E03E7CF-D93D-4E43-A135-112C08358D54}" type="presParOf" srcId="{1C9188C9-D0F3-4E52-8EC2-3DF3D1C87799}" destId="{8C8E2128-8E30-451B-B793-27D3B3598F45}" srcOrd="1" destOrd="0" presId="urn:microsoft.com/office/officeart/2005/8/layout/chevron2"/>
    <dgm:cxn modelId="{D17196BF-D018-44F4-9349-E3064D9B5613}" type="presParOf" srcId="{AD990991-F84C-43E8-B734-1C88D74EA2F7}" destId="{94946012-E72C-401E-8E60-642AE45927A0}" srcOrd="7" destOrd="0" presId="urn:microsoft.com/office/officeart/2005/8/layout/chevron2"/>
    <dgm:cxn modelId="{48944468-7EA1-42AC-9052-C3B5886E6530}" type="presParOf" srcId="{AD990991-F84C-43E8-B734-1C88D74EA2F7}" destId="{4AB3589D-AC1C-41A3-B8E1-37CC04E20CDF}" srcOrd="8" destOrd="0" presId="urn:microsoft.com/office/officeart/2005/8/layout/chevron2"/>
    <dgm:cxn modelId="{3927E9D1-BAFF-46B7-BB38-CFCFF13FE336}" type="presParOf" srcId="{4AB3589D-AC1C-41A3-B8E1-37CC04E20CDF}" destId="{769598AA-2815-46A2-A169-596AE6782BD9}" srcOrd="0" destOrd="0" presId="urn:microsoft.com/office/officeart/2005/8/layout/chevron2"/>
    <dgm:cxn modelId="{0E441821-925A-4484-8C86-DCFDD6A0374F}" type="presParOf" srcId="{4AB3589D-AC1C-41A3-B8E1-37CC04E20CDF}" destId="{AE752E46-1F7F-4A4C-B13B-265618B32505}" srcOrd="1" destOrd="0" presId="urn:microsoft.com/office/officeart/2005/8/layout/chevron2"/>
    <dgm:cxn modelId="{C4D990C8-BAB9-4CA4-9AE0-DA6E3E1827BD}" type="presParOf" srcId="{AD990991-F84C-43E8-B734-1C88D74EA2F7}" destId="{256CD15B-BDCC-4B08-A98A-800DAE9C2396}" srcOrd="9" destOrd="0" presId="urn:microsoft.com/office/officeart/2005/8/layout/chevron2"/>
    <dgm:cxn modelId="{9CD43592-76CB-4951-9C27-A6ED44E54EE0}" type="presParOf" srcId="{AD990991-F84C-43E8-B734-1C88D74EA2F7}" destId="{6E42C51F-A896-4C40-9D4B-99CF4F8FEA9C}" srcOrd="10" destOrd="0" presId="urn:microsoft.com/office/officeart/2005/8/layout/chevron2"/>
    <dgm:cxn modelId="{2D310FDD-7E9F-4732-813E-4B5B83BE0256}" type="presParOf" srcId="{6E42C51F-A896-4C40-9D4B-99CF4F8FEA9C}" destId="{26A4CC23-84E4-432C-A45B-F67BA6122DEE}" srcOrd="0" destOrd="0" presId="urn:microsoft.com/office/officeart/2005/8/layout/chevron2"/>
    <dgm:cxn modelId="{93E36987-5010-4A04-93BD-BFDE416EA301}" type="presParOf" srcId="{6E42C51F-A896-4C40-9D4B-99CF4F8FEA9C}" destId="{D9E81154-989E-479D-BF82-7346BF69852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dgm:t>
        <a:bodyPr/>
        <a:lstStyle/>
        <a:p>
          <a:r>
            <a:rPr lang="it-IT" sz="2800" b="0" kern="1200" dirty="0">
              <a:effectLst>
                <a:outerShdw blurRad="38100" dist="38100" dir="2700000" algn="tl">
                  <a:srgbClr val="000000">
                    <a:alpha val="43137"/>
                  </a:srgbClr>
                </a:outerShdw>
              </a:effectLst>
              <a:latin typeface="Trebuchet MS" panose="020B0603020202020204" pitchFamily="34" charset="0"/>
            </a:rPr>
            <a:t>Cosa sono:</a:t>
          </a:r>
          <a:endParaRPr lang="it-IT" sz="28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C86B23E8-D535-40FA-B28D-44EB5B997931}">
      <dgm:prSet custT="1"/>
      <dgm:spPr/>
      <dgm:t>
        <a:bodyPr/>
        <a:lstStyle/>
        <a:p>
          <a:pPr marL="354013" indent="-354013" algn="just"/>
          <a:r>
            <a:rPr lang="it-IT" sz="2000" dirty="0">
              <a:latin typeface="Trebuchet MS" panose="020B0603020202020204" pitchFamily="34" charset="0"/>
            </a:rPr>
            <a:t>Sistemi che si attuano allo scopo di proteggere il lavoratore da eventuali danni che possono insorgere in caso di infortunio (es. barriere parafiato, pannelli protettivi, ecc.)</a:t>
          </a:r>
        </a:p>
      </dgm:t>
    </dgm:pt>
    <dgm:pt modelId="{EA0A1427-62A2-40A2-92F2-9ABD5037FDBC}" type="parTrans" cxnId="{004855C7-3F4F-434E-B9F6-2BD90185E3FD}">
      <dgm:prSet/>
      <dgm:spPr/>
      <dgm:t>
        <a:bodyPr/>
        <a:lstStyle/>
        <a:p>
          <a:endParaRPr lang="it-IT"/>
        </a:p>
      </dgm:t>
    </dgm:pt>
    <dgm:pt modelId="{403948C5-93E9-475E-AFDD-0BB00C4CB601}" type="sibTrans" cxnId="{004855C7-3F4F-434E-B9F6-2BD90185E3FD}">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62119">
        <dgm:presLayoutVars>
          <dgm:bulletEnabled val="1"/>
        </dgm:presLayoutVars>
      </dgm:prSet>
      <dgm:spPr/>
      <dgm:t>
        <a:bodyPr/>
        <a:lstStyle/>
        <a:p>
          <a:endParaRPr lang="it-IT"/>
        </a:p>
      </dgm:t>
    </dgm:pt>
  </dgm:ptLst>
  <dgm:cxnLst>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9812EA3A-7985-4454-A88E-792E266C4379}" type="presOf" srcId="{C86B23E8-D535-40FA-B28D-44EB5B997931}" destId="{426FFAB3-137D-491D-A2A0-6540A0EE1560}" srcOrd="0" destOrd="0" presId="urn:microsoft.com/office/officeart/2005/8/layout/list1"/>
    <dgm:cxn modelId="{B7E42C72-B064-054C-895D-9EF2F9B10123}" type="presOf" srcId="{B55C8E3D-37A1-430B-86C5-9FA9CE0FBFA2}" destId="{5C0161C7-5019-4EE8-9837-082C87603EE2}" srcOrd="0" destOrd="0" presId="urn:microsoft.com/office/officeart/2005/8/layout/list1"/>
    <dgm:cxn modelId="{004855C7-3F4F-434E-B9F6-2BD90185E3FD}" srcId="{B55C8E3D-37A1-430B-86C5-9FA9CE0FBFA2}" destId="{C86B23E8-D535-40FA-B28D-44EB5B997931}" srcOrd="0" destOrd="0" parTransId="{EA0A1427-62A2-40A2-92F2-9ABD5037FDBC}" sibTransId="{403948C5-93E9-475E-AFDD-0BB00C4CB601}"/>
    <dgm:cxn modelId="{16B9155C-B8EE-A14E-AF87-59A5DB47D109}" type="presOf" srcId="{08A69AA8-EDC3-4067-87A4-16C5B296ED50}" destId="{F5375D13-1DFD-443A-9233-2B6238D862B1}" srcOrd="0"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a:solidFill>
          <a:srgbClr val="00B0F0"/>
        </a:solidFill>
      </dgm:spPr>
      <dgm:t>
        <a:bodyPr/>
        <a:lstStyle/>
        <a:p>
          <a:r>
            <a:rPr lang="it-IT" sz="2800" b="0" kern="1200" dirty="0">
              <a:effectLst>
                <a:outerShdw blurRad="38100" dist="38100" dir="2700000" algn="tl">
                  <a:srgbClr val="000000">
                    <a:alpha val="43137"/>
                  </a:srgbClr>
                </a:outerShdw>
              </a:effectLst>
              <a:latin typeface="Trebuchet MS" panose="020B0603020202020204" pitchFamily="34" charset="0"/>
              <a:ea typeface="+mn-ea"/>
              <a:cs typeface="+mn-cs"/>
            </a:rPr>
            <a:t>Caratteristiche:</a:t>
          </a:r>
          <a:endParaRPr lang="it-IT" sz="24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DFFEDA6B-3D8D-4423-AEA6-A2E9D0591A56}">
      <dgm:prSet custT="1"/>
      <dgm:spPr>
        <a:ln>
          <a:solidFill>
            <a:srgbClr val="00B0F0"/>
          </a:solidFill>
        </a:ln>
      </dgm:spPr>
      <dgm:t>
        <a:bodyPr/>
        <a:lstStyle/>
        <a:p>
          <a:pPr marL="354013" indent="-354013" algn="just"/>
          <a:r>
            <a:rPr lang="it-IT" sz="2000" dirty="0">
              <a:latin typeface="Trebuchet MS" panose="020B0603020202020204" pitchFamily="34" charset="0"/>
            </a:rPr>
            <a:t>Limitano la diffusione delle particelle generate da colpi di tosse e/o starnuti;</a:t>
          </a:r>
        </a:p>
      </dgm:t>
    </dgm:pt>
    <dgm:pt modelId="{3A7CD340-2B86-4ADA-B960-53463A34860D}" type="parTrans" cxnId="{435383A2-9395-421D-9AF2-886339F38482}">
      <dgm:prSet/>
      <dgm:spPr/>
      <dgm:t>
        <a:bodyPr/>
        <a:lstStyle/>
        <a:p>
          <a:endParaRPr lang="it-IT"/>
        </a:p>
      </dgm:t>
    </dgm:pt>
    <dgm:pt modelId="{3DCD01E0-B224-4BE0-B502-0903F74CF69E}" type="sibTrans" cxnId="{435383A2-9395-421D-9AF2-886339F38482}">
      <dgm:prSet/>
      <dgm:spPr/>
      <dgm:t>
        <a:bodyPr/>
        <a:lstStyle/>
        <a:p>
          <a:endParaRPr lang="it-IT"/>
        </a:p>
      </dgm:t>
    </dgm:pt>
    <dgm:pt modelId="{48862B6F-91A8-40AB-A256-3B299E9FDA69}">
      <dgm:prSet custT="1"/>
      <dgm:spPr>
        <a:ln>
          <a:solidFill>
            <a:srgbClr val="00B0F0"/>
          </a:solidFill>
        </a:ln>
      </dgm:spPr>
      <dgm:t>
        <a:bodyPr/>
        <a:lstStyle/>
        <a:p>
          <a:pPr marL="354013" indent="-354013" algn="just"/>
          <a:r>
            <a:rPr lang="it-IT" sz="2000" dirty="0">
              <a:latin typeface="Trebuchet MS" panose="020B0603020202020204" pitchFamily="34" charset="0"/>
            </a:rPr>
            <a:t>Diminuiscono le opportunità di contagio nei contatti diretti;</a:t>
          </a:r>
        </a:p>
      </dgm:t>
    </dgm:pt>
    <dgm:pt modelId="{CBB25741-C1C7-46CA-B2C9-3D95FDC40B5F}" type="parTrans" cxnId="{F259BC6A-7305-47BE-A70E-B749689AF8C6}">
      <dgm:prSet/>
      <dgm:spPr/>
      <dgm:t>
        <a:bodyPr/>
        <a:lstStyle/>
        <a:p>
          <a:endParaRPr lang="it-IT"/>
        </a:p>
      </dgm:t>
    </dgm:pt>
    <dgm:pt modelId="{4CE10DB3-6090-417E-929C-7ED46680AC52}" type="sibTrans" cxnId="{F259BC6A-7305-47BE-A70E-B749689AF8C6}">
      <dgm:prSet/>
      <dgm:spPr/>
      <dgm:t>
        <a:bodyPr/>
        <a:lstStyle/>
        <a:p>
          <a:endParaRPr lang="it-IT"/>
        </a:p>
      </dgm:t>
    </dgm:pt>
    <dgm:pt modelId="{2A005A54-1BC0-4AA9-9747-FDEE7096E977}">
      <dgm:prSet custT="1"/>
      <dgm:spPr>
        <a:ln>
          <a:solidFill>
            <a:srgbClr val="00B0F0"/>
          </a:solidFill>
        </a:ln>
      </dgm:spPr>
      <dgm:t>
        <a:bodyPr/>
        <a:lstStyle/>
        <a:p>
          <a:pPr marL="354013" indent="-354013" algn="just"/>
          <a:r>
            <a:rPr lang="it-IT" sz="2000" dirty="0">
              <a:latin typeface="Trebuchet MS" panose="020B0603020202020204" pitchFamily="34" charset="0"/>
            </a:rPr>
            <a:t>È preferibile siano in materiale infrangibile, riciclabile, resistente agli urti e facilmente igienizzabile.</a:t>
          </a:r>
        </a:p>
      </dgm:t>
    </dgm:pt>
    <dgm:pt modelId="{00D207A8-2171-4F6E-B5A6-907E6B089ECC}" type="parTrans" cxnId="{2F333E58-AF15-403D-B56E-54DEB5B14780}">
      <dgm:prSet/>
      <dgm:spPr/>
      <dgm:t>
        <a:bodyPr/>
        <a:lstStyle/>
        <a:p>
          <a:endParaRPr lang="it-IT"/>
        </a:p>
      </dgm:t>
    </dgm:pt>
    <dgm:pt modelId="{4842AC46-9AC0-440C-95FA-DD18CA846E1E}" type="sibTrans" cxnId="{2F333E58-AF15-403D-B56E-54DEB5B14780}">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custLinFactNeighborX="529" custLinFactNeighborY="-4218">
        <dgm:presLayoutVars>
          <dgm:bulletEnabled val="1"/>
        </dgm:presLayoutVars>
      </dgm:prSet>
      <dgm:spPr/>
      <dgm:t>
        <a:bodyPr/>
        <a:lstStyle/>
        <a:p>
          <a:endParaRPr lang="it-IT"/>
        </a:p>
      </dgm:t>
    </dgm:pt>
  </dgm:ptLst>
  <dgm:cxnLst>
    <dgm:cxn modelId="{40404E6B-5B43-4B67-83F5-F79AA5B5B4E9}" type="presOf" srcId="{2A005A54-1BC0-4AA9-9747-FDEE7096E977}" destId="{426FFAB3-137D-491D-A2A0-6540A0EE1560}" srcOrd="0" destOrd="2" presId="urn:microsoft.com/office/officeart/2005/8/layout/list1"/>
    <dgm:cxn modelId="{8AE8D3F6-23BF-4D3D-90CC-BF9B25CD6DB4}" type="presOf" srcId="{DFFEDA6B-3D8D-4423-AEA6-A2E9D0591A56}" destId="{426FFAB3-137D-491D-A2A0-6540A0EE1560}" srcOrd="0" destOrd="1" presId="urn:microsoft.com/office/officeart/2005/8/layout/list1"/>
    <dgm:cxn modelId="{2F333E58-AF15-403D-B56E-54DEB5B14780}" srcId="{B55C8E3D-37A1-430B-86C5-9FA9CE0FBFA2}" destId="{2A005A54-1BC0-4AA9-9747-FDEE7096E977}" srcOrd="2" destOrd="0" parTransId="{00D207A8-2171-4F6E-B5A6-907E6B089ECC}" sibTransId="{4842AC46-9AC0-440C-95FA-DD18CA846E1E}"/>
    <dgm:cxn modelId="{F259BC6A-7305-47BE-A70E-B749689AF8C6}" srcId="{B55C8E3D-37A1-430B-86C5-9FA9CE0FBFA2}" destId="{48862B6F-91A8-40AB-A256-3B299E9FDA69}" srcOrd="0" destOrd="0" parTransId="{CBB25741-C1C7-46CA-B2C9-3D95FDC40B5F}" sibTransId="{4CE10DB3-6090-417E-929C-7ED46680AC52}"/>
    <dgm:cxn modelId="{F433F739-6456-4021-B319-E454B2A6C1A4}" srcId="{08A69AA8-EDC3-4067-87A4-16C5B296ED50}" destId="{B55C8E3D-37A1-430B-86C5-9FA9CE0FBFA2}" srcOrd="0" destOrd="0" parTransId="{83FFB124-1AF8-4373-99BE-1236C5CE3EDE}" sibTransId="{7DE47918-972F-49F5-8B59-E9D04D6D086D}"/>
    <dgm:cxn modelId="{435383A2-9395-421D-9AF2-886339F38482}" srcId="{B55C8E3D-37A1-430B-86C5-9FA9CE0FBFA2}" destId="{DFFEDA6B-3D8D-4423-AEA6-A2E9D0591A56}" srcOrd="1" destOrd="0" parTransId="{3A7CD340-2B86-4ADA-B960-53463A34860D}" sibTransId="{3DCD01E0-B224-4BE0-B502-0903F74CF69E}"/>
    <dgm:cxn modelId="{D342491F-84B3-DF4E-A1A0-B08380D384B2}" type="presOf" srcId="{B55C8E3D-37A1-430B-86C5-9FA9CE0FBFA2}" destId="{266AFCAE-04A3-45C4-917D-3D7BCFEFE5E2}" srcOrd="1" destOrd="0" presId="urn:microsoft.com/office/officeart/2005/8/layout/list1"/>
    <dgm:cxn modelId="{03681525-7C86-45CD-8336-F607BB40292C}" type="presOf" srcId="{48862B6F-91A8-40AB-A256-3B299E9FDA69}" destId="{426FFAB3-137D-491D-A2A0-6540A0EE1560}" srcOrd="0" destOrd="0" presId="urn:microsoft.com/office/officeart/2005/8/layout/list1"/>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866887-F9D6-4408-9019-02A78439F3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DB5F9812-3D2E-427D-90AB-20448F4B90E6}">
      <dgm:prSet phldrT="[Testo]" custT="1"/>
      <dgm:spPr/>
      <dgm:t>
        <a:bodyPr/>
        <a:lstStyle/>
        <a:p>
          <a:pPr marL="360363" indent="0" algn="ctr"/>
          <a:r>
            <a:rPr lang="it-IT" sz="3200" b="1" dirty="0"/>
            <a:t>    Guanti monouso</a:t>
          </a:r>
        </a:p>
      </dgm:t>
    </dgm:pt>
    <dgm:pt modelId="{10572C8C-79AF-44D4-8243-AFA6543A23B7}" type="parTrans" cxnId="{83496271-65F0-41C7-B2CA-C76C8A20A983}">
      <dgm:prSet/>
      <dgm:spPr/>
      <dgm:t>
        <a:bodyPr/>
        <a:lstStyle/>
        <a:p>
          <a:endParaRPr lang="it-IT"/>
        </a:p>
      </dgm:t>
    </dgm:pt>
    <dgm:pt modelId="{9FEF745E-8CED-4796-92AA-8F1B71389CE0}" type="sibTrans" cxnId="{83496271-65F0-41C7-B2CA-C76C8A20A983}">
      <dgm:prSet/>
      <dgm:spPr/>
      <dgm:t>
        <a:bodyPr/>
        <a:lstStyle/>
        <a:p>
          <a:endParaRPr lang="it-IT" dirty="0"/>
        </a:p>
      </dgm:t>
    </dgm:pt>
    <dgm:pt modelId="{DCBF7241-B718-445F-8C1D-DB098FF351F2}">
      <dgm:prSet phldrT="[Testo]" custT="1"/>
      <dgm:spPr>
        <a:solidFill>
          <a:schemeClr val="accent1">
            <a:lumMod val="60000"/>
            <a:lumOff val="40000"/>
          </a:schemeClr>
        </a:solidFill>
      </dgm:spPr>
      <dgm:t>
        <a:bodyPr/>
        <a:lstStyle/>
        <a:p>
          <a:pPr algn="just"/>
          <a:r>
            <a:rPr lang="it-IT" sz="2000" dirty="0">
              <a:solidFill>
                <a:schemeClr val="tx1"/>
              </a:solidFill>
            </a:rPr>
            <a:t>Ne esistono di diversi materiali (es. lattice, sintetici, nitrile o vinile);</a:t>
          </a:r>
        </a:p>
      </dgm:t>
    </dgm:pt>
    <dgm:pt modelId="{4FECE84D-BACA-47CC-A9FA-8A7A9AF8EE27}" type="parTrans" cxnId="{4E05157F-3491-4E6F-BE4D-D7408516E071}">
      <dgm:prSet/>
      <dgm:spPr/>
      <dgm:t>
        <a:bodyPr/>
        <a:lstStyle/>
        <a:p>
          <a:endParaRPr lang="it-IT"/>
        </a:p>
      </dgm:t>
    </dgm:pt>
    <dgm:pt modelId="{29A5FA2C-37C4-422A-8985-02E25003F633}" type="sibTrans" cxnId="{4E05157F-3491-4E6F-BE4D-D7408516E071}">
      <dgm:prSet/>
      <dgm:spPr/>
      <dgm:t>
        <a:bodyPr/>
        <a:lstStyle/>
        <a:p>
          <a:endParaRPr lang="it-IT" dirty="0"/>
        </a:p>
      </dgm:t>
    </dgm:pt>
    <dgm:pt modelId="{B32FFF70-12E7-48C7-8BB0-115DE85A4295}">
      <dgm:prSet phldrT="[Testo]" custT="1"/>
      <dgm:spPr>
        <a:solidFill>
          <a:schemeClr val="accent1">
            <a:lumMod val="60000"/>
            <a:lumOff val="40000"/>
          </a:schemeClr>
        </a:solidFill>
      </dgm:spPr>
      <dgm:t>
        <a:bodyPr/>
        <a:lstStyle/>
        <a:p>
          <a:pPr algn="just"/>
          <a:r>
            <a:rPr lang="it-IT" sz="2000" dirty="0">
              <a:solidFill>
                <a:schemeClr val="tx1"/>
              </a:solidFill>
            </a:rPr>
            <a:t>Devono essere scelti in base a eventuali irritazioni/allergie e alle caratteristiche proprie e solo a determinate condizioni;</a:t>
          </a:r>
        </a:p>
      </dgm:t>
    </dgm:pt>
    <dgm:pt modelId="{7EAC1CEE-43F8-4E06-B2A3-41107CD79964}" type="parTrans" cxnId="{4F20AEB6-9871-483A-BD1D-39FCC69CD209}">
      <dgm:prSet/>
      <dgm:spPr/>
      <dgm:t>
        <a:bodyPr/>
        <a:lstStyle/>
        <a:p>
          <a:endParaRPr lang="it-IT"/>
        </a:p>
      </dgm:t>
    </dgm:pt>
    <dgm:pt modelId="{EAB353FC-8365-4E32-B74C-38511837FED9}" type="sibTrans" cxnId="{4F20AEB6-9871-483A-BD1D-39FCC69CD209}">
      <dgm:prSet/>
      <dgm:spPr/>
      <dgm:t>
        <a:bodyPr/>
        <a:lstStyle/>
        <a:p>
          <a:endParaRPr lang="it-IT" dirty="0"/>
        </a:p>
      </dgm:t>
    </dgm:pt>
    <dgm:pt modelId="{4A270D3B-444B-4888-984D-7A56946AF277}">
      <dgm:prSet phldrT="[Testo]" custT="1"/>
      <dgm:spPr>
        <a:solidFill>
          <a:schemeClr val="accent1">
            <a:lumMod val="60000"/>
            <a:lumOff val="40000"/>
          </a:schemeClr>
        </a:solidFill>
      </dgm:spPr>
      <dgm:t>
        <a:bodyPr/>
        <a:lstStyle/>
        <a:p>
          <a:pPr algn="just"/>
          <a:r>
            <a:rPr lang="it-IT" sz="2000" dirty="0">
              <a:solidFill>
                <a:schemeClr val="tx1"/>
              </a:solidFill>
            </a:rPr>
            <a:t>Devono rispettare i requisiti stabiliti dalle norme tecniche (UNI EN 420, UNI EN 421, ecc.) in base alla loro classificazione.</a:t>
          </a:r>
        </a:p>
      </dgm:t>
    </dgm:pt>
    <dgm:pt modelId="{0FB0099B-A299-4BC8-8061-23DC7FD4CDCA}" type="parTrans" cxnId="{7C8EC26D-EB5F-450B-A4F1-5ACD86282CD0}">
      <dgm:prSet/>
      <dgm:spPr/>
      <dgm:t>
        <a:bodyPr/>
        <a:lstStyle/>
        <a:p>
          <a:endParaRPr lang="it-IT"/>
        </a:p>
      </dgm:t>
    </dgm:pt>
    <dgm:pt modelId="{4F647984-CF9B-442B-878A-9E6BD1EE7517}" type="sibTrans" cxnId="{7C8EC26D-EB5F-450B-A4F1-5ACD86282CD0}">
      <dgm:prSet/>
      <dgm:spPr/>
      <dgm:t>
        <a:bodyPr/>
        <a:lstStyle/>
        <a:p>
          <a:endParaRPr lang="it-IT"/>
        </a:p>
      </dgm:t>
    </dgm:pt>
    <dgm:pt modelId="{85BE9BB9-8E14-439E-ADB6-9104AB62E7C6}" type="pres">
      <dgm:prSet presAssocID="{8C866887-F9D6-4408-9019-02A78439F3A4}" presName="outerComposite" presStyleCnt="0">
        <dgm:presLayoutVars>
          <dgm:chMax val="5"/>
          <dgm:dir/>
          <dgm:resizeHandles val="exact"/>
        </dgm:presLayoutVars>
      </dgm:prSet>
      <dgm:spPr/>
      <dgm:t>
        <a:bodyPr/>
        <a:lstStyle/>
        <a:p>
          <a:endParaRPr lang="it-IT"/>
        </a:p>
      </dgm:t>
    </dgm:pt>
    <dgm:pt modelId="{0567368A-4733-4C02-A65F-868E8602B303}" type="pres">
      <dgm:prSet presAssocID="{8C866887-F9D6-4408-9019-02A78439F3A4}" presName="dummyMaxCanvas" presStyleCnt="0">
        <dgm:presLayoutVars/>
      </dgm:prSet>
      <dgm:spPr/>
    </dgm:pt>
    <dgm:pt modelId="{3C1C3C2E-59AB-4C9E-A2B2-05AFBEA22D51}" type="pres">
      <dgm:prSet presAssocID="{8C866887-F9D6-4408-9019-02A78439F3A4}" presName="FourNodes_1" presStyleLbl="node1" presStyleIdx="0" presStyleCnt="4">
        <dgm:presLayoutVars>
          <dgm:bulletEnabled val="1"/>
        </dgm:presLayoutVars>
      </dgm:prSet>
      <dgm:spPr/>
      <dgm:t>
        <a:bodyPr/>
        <a:lstStyle/>
        <a:p>
          <a:endParaRPr lang="it-IT"/>
        </a:p>
      </dgm:t>
    </dgm:pt>
    <dgm:pt modelId="{50915B06-A06A-47F0-BA86-9223531322B6}" type="pres">
      <dgm:prSet presAssocID="{8C866887-F9D6-4408-9019-02A78439F3A4}" presName="FourNodes_2" presStyleLbl="node1" presStyleIdx="1" presStyleCnt="4">
        <dgm:presLayoutVars>
          <dgm:bulletEnabled val="1"/>
        </dgm:presLayoutVars>
      </dgm:prSet>
      <dgm:spPr/>
      <dgm:t>
        <a:bodyPr/>
        <a:lstStyle/>
        <a:p>
          <a:endParaRPr lang="it-IT"/>
        </a:p>
      </dgm:t>
    </dgm:pt>
    <dgm:pt modelId="{39596531-2F57-47C5-89B3-B5A8B864E6F2}" type="pres">
      <dgm:prSet presAssocID="{8C866887-F9D6-4408-9019-02A78439F3A4}" presName="FourNodes_3" presStyleLbl="node1" presStyleIdx="2" presStyleCnt="4">
        <dgm:presLayoutVars>
          <dgm:bulletEnabled val="1"/>
        </dgm:presLayoutVars>
      </dgm:prSet>
      <dgm:spPr/>
      <dgm:t>
        <a:bodyPr/>
        <a:lstStyle/>
        <a:p>
          <a:endParaRPr lang="it-IT"/>
        </a:p>
      </dgm:t>
    </dgm:pt>
    <dgm:pt modelId="{C88F6361-53D4-4399-8FA2-DAD435DEE267}" type="pres">
      <dgm:prSet presAssocID="{8C866887-F9D6-4408-9019-02A78439F3A4}" presName="FourNodes_4" presStyleLbl="node1" presStyleIdx="3" presStyleCnt="4">
        <dgm:presLayoutVars>
          <dgm:bulletEnabled val="1"/>
        </dgm:presLayoutVars>
      </dgm:prSet>
      <dgm:spPr/>
      <dgm:t>
        <a:bodyPr/>
        <a:lstStyle/>
        <a:p>
          <a:endParaRPr lang="it-IT"/>
        </a:p>
      </dgm:t>
    </dgm:pt>
    <dgm:pt modelId="{A3B7C65F-468F-4F57-9866-041B0360AA8C}" type="pres">
      <dgm:prSet presAssocID="{8C866887-F9D6-4408-9019-02A78439F3A4}" presName="FourConn_1-2" presStyleLbl="fgAccFollowNode1" presStyleIdx="0" presStyleCnt="3">
        <dgm:presLayoutVars>
          <dgm:bulletEnabled val="1"/>
        </dgm:presLayoutVars>
      </dgm:prSet>
      <dgm:spPr/>
      <dgm:t>
        <a:bodyPr/>
        <a:lstStyle/>
        <a:p>
          <a:endParaRPr lang="it-IT"/>
        </a:p>
      </dgm:t>
    </dgm:pt>
    <dgm:pt modelId="{8C7D6A81-1C98-4209-816C-8F11EC53EEDD}" type="pres">
      <dgm:prSet presAssocID="{8C866887-F9D6-4408-9019-02A78439F3A4}" presName="FourConn_2-3" presStyleLbl="fgAccFollowNode1" presStyleIdx="1" presStyleCnt="3">
        <dgm:presLayoutVars>
          <dgm:bulletEnabled val="1"/>
        </dgm:presLayoutVars>
      </dgm:prSet>
      <dgm:spPr/>
      <dgm:t>
        <a:bodyPr/>
        <a:lstStyle/>
        <a:p>
          <a:endParaRPr lang="it-IT"/>
        </a:p>
      </dgm:t>
    </dgm:pt>
    <dgm:pt modelId="{3075A719-EFCA-4BBD-900B-A8C7223481EB}" type="pres">
      <dgm:prSet presAssocID="{8C866887-F9D6-4408-9019-02A78439F3A4}" presName="FourConn_3-4" presStyleLbl="fgAccFollowNode1" presStyleIdx="2" presStyleCnt="3">
        <dgm:presLayoutVars>
          <dgm:bulletEnabled val="1"/>
        </dgm:presLayoutVars>
      </dgm:prSet>
      <dgm:spPr/>
      <dgm:t>
        <a:bodyPr/>
        <a:lstStyle/>
        <a:p>
          <a:endParaRPr lang="it-IT"/>
        </a:p>
      </dgm:t>
    </dgm:pt>
    <dgm:pt modelId="{2F9F9F36-E65C-4692-AE56-732E483E825E}" type="pres">
      <dgm:prSet presAssocID="{8C866887-F9D6-4408-9019-02A78439F3A4}" presName="FourNodes_1_text" presStyleLbl="node1" presStyleIdx="3" presStyleCnt="4">
        <dgm:presLayoutVars>
          <dgm:bulletEnabled val="1"/>
        </dgm:presLayoutVars>
      </dgm:prSet>
      <dgm:spPr/>
      <dgm:t>
        <a:bodyPr/>
        <a:lstStyle/>
        <a:p>
          <a:endParaRPr lang="it-IT"/>
        </a:p>
      </dgm:t>
    </dgm:pt>
    <dgm:pt modelId="{569DF72E-C50E-4CF6-AECB-BAB95B724EDF}" type="pres">
      <dgm:prSet presAssocID="{8C866887-F9D6-4408-9019-02A78439F3A4}" presName="FourNodes_2_text" presStyleLbl="node1" presStyleIdx="3" presStyleCnt="4">
        <dgm:presLayoutVars>
          <dgm:bulletEnabled val="1"/>
        </dgm:presLayoutVars>
      </dgm:prSet>
      <dgm:spPr/>
      <dgm:t>
        <a:bodyPr/>
        <a:lstStyle/>
        <a:p>
          <a:endParaRPr lang="it-IT"/>
        </a:p>
      </dgm:t>
    </dgm:pt>
    <dgm:pt modelId="{3901B956-F689-4452-87E3-A8245F67433A}" type="pres">
      <dgm:prSet presAssocID="{8C866887-F9D6-4408-9019-02A78439F3A4}" presName="FourNodes_3_text" presStyleLbl="node1" presStyleIdx="3" presStyleCnt="4">
        <dgm:presLayoutVars>
          <dgm:bulletEnabled val="1"/>
        </dgm:presLayoutVars>
      </dgm:prSet>
      <dgm:spPr/>
      <dgm:t>
        <a:bodyPr/>
        <a:lstStyle/>
        <a:p>
          <a:endParaRPr lang="it-IT"/>
        </a:p>
      </dgm:t>
    </dgm:pt>
    <dgm:pt modelId="{A050C504-E53E-44CD-93D9-7F5D1FD2B039}" type="pres">
      <dgm:prSet presAssocID="{8C866887-F9D6-4408-9019-02A78439F3A4}" presName="FourNodes_4_text" presStyleLbl="node1" presStyleIdx="3" presStyleCnt="4">
        <dgm:presLayoutVars>
          <dgm:bulletEnabled val="1"/>
        </dgm:presLayoutVars>
      </dgm:prSet>
      <dgm:spPr/>
      <dgm:t>
        <a:bodyPr/>
        <a:lstStyle/>
        <a:p>
          <a:endParaRPr lang="it-IT"/>
        </a:p>
      </dgm:t>
    </dgm:pt>
  </dgm:ptLst>
  <dgm:cxnLst>
    <dgm:cxn modelId="{B3D38275-D636-45F1-A3F1-640FFA372519}" type="presOf" srcId="{DCBF7241-B718-445F-8C1D-DB098FF351F2}" destId="{50915B06-A06A-47F0-BA86-9223531322B6}" srcOrd="0" destOrd="0" presId="urn:microsoft.com/office/officeart/2005/8/layout/vProcess5"/>
    <dgm:cxn modelId="{DC134F45-0F7D-4F20-8622-55DA05D2D95F}" type="presOf" srcId="{9FEF745E-8CED-4796-92AA-8F1B71389CE0}" destId="{A3B7C65F-468F-4F57-9866-041B0360AA8C}" srcOrd="0" destOrd="0" presId="urn:microsoft.com/office/officeart/2005/8/layout/vProcess5"/>
    <dgm:cxn modelId="{3A4ABD60-6BD2-48DD-9EEF-96156C84F537}" type="presOf" srcId="{DB5F9812-3D2E-427D-90AB-20448F4B90E6}" destId="{3C1C3C2E-59AB-4C9E-A2B2-05AFBEA22D51}" srcOrd="0" destOrd="0" presId="urn:microsoft.com/office/officeart/2005/8/layout/vProcess5"/>
    <dgm:cxn modelId="{31C11BA9-03A0-4016-8717-68497BDDE38C}" type="presOf" srcId="{DB5F9812-3D2E-427D-90AB-20448F4B90E6}" destId="{2F9F9F36-E65C-4692-AE56-732E483E825E}" srcOrd="1" destOrd="0" presId="urn:microsoft.com/office/officeart/2005/8/layout/vProcess5"/>
    <dgm:cxn modelId="{FC6A90E8-D9B0-4BBD-BFEF-B1124FF1E035}" type="presOf" srcId="{4A270D3B-444B-4888-984D-7A56946AF277}" destId="{C88F6361-53D4-4399-8FA2-DAD435DEE267}" srcOrd="0" destOrd="0" presId="urn:microsoft.com/office/officeart/2005/8/layout/vProcess5"/>
    <dgm:cxn modelId="{644836F2-605F-41B6-8577-9BED9EB279B1}" type="presOf" srcId="{4A270D3B-444B-4888-984D-7A56946AF277}" destId="{A050C504-E53E-44CD-93D9-7F5D1FD2B039}" srcOrd="1" destOrd="0" presId="urn:microsoft.com/office/officeart/2005/8/layout/vProcess5"/>
    <dgm:cxn modelId="{7C8EC26D-EB5F-450B-A4F1-5ACD86282CD0}" srcId="{8C866887-F9D6-4408-9019-02A78439F3A4}" destId="{4A270D3B-444B-4888-984D-7A56946AF277}" srcOrd="3" destOrd="0" parTransId="{0FB0099B-A299-4BC8-8061-23DC7FD4CDCA}" sibTransId="{4F647984-CF9B-442B-878A-9E6BD1EE7517}"/>
    <dgm:cxn modelId="{DF168A8B-A8F4-4ACF-9038-4114226C4747}" type="presOf" srcId="{EAB353FC-8365-4E32-B74C-38511837FED9}" destId="{3075A719-EFCA-4BBD-900B-A8C7223481EB}" srcOrd="0" destOrd="0" presId="urn:microsoft.com/office/officeart/2005/8/layout/vProcess5"/>
    <dgm:cxn modelId="{BDC11DAB-9743-4C17-9C67-A478971355F4}" type="presOf" srcId="{8C866887-F9D6-4408-9019-02A78439F3A4}" destId="{85BE9BB9-8E14-439E-ADB6-9104AB62E7C6}" srcOrd="0" destOrd="0" presId="urn:microsoft.com/office/officeart/2005/8/layout/vProcess5"/>
    <dgm:cxn modelId="{4F20AEB6-9871-483A-BD1D-39FCC69CD209}" srcId="{8C866887-F9D6-4408-9019-02A78439F3A4}" destId="{B32FFF70-12E7-48C7-8BB0-115DE85A4295}" srcOrd="2" destOrd="0" parTransId="{7EAC1CEE-43F8-4E06-B2A3-41107CD79964}" sibTransId="{EAB353FC-8365-4E32-B74C-38511837FED9}"/>
    <dgm:cxn modelId="{C61F2FB7-DDC1-405E-83D3-D7C573AB5394}" type="presOf" srcId="{B32FFF70-12E7-48C7-8BB0-115DE85A4295}" destId="{39596531-2F57-47C5-89B3-B5A8B864E6F2}" srcOrd="0" destOrd="0" presId="urn:microsoft.com/office/officeart/2005/8/layout/vProcess5"/>
    <dgm:cxn modelId="{83496271-65F0-41C7-B2CA-C76C8A20A983}" srcId="{8C866887-F9D6-4408-9019-02A78439F3A4}" destId="{DB5F9812-3D2E-427D-90AB-20448F4B90E6}" srcOrd="0" destOrd="0" parTransId="{10572C8C-79AF-44D4-8243-AFA6543A23B7}" sibTransId="{9FEF745E-8CED-4796-92AA-8F1B71389CE0}"/>
    <dgm:cxn modelId="{80302F8A-5731-4F83-AD93-FC2B029B5EA8}" type="presOf" srcId="{B32FFF70-12E7-48C7-8BB0-115DE85A4295}" destId="{3901B956-F689-4452-87E3-A8245F67433A}" srcOrd="1" destOrd="0" presId="urn:microsoft.com/office/officeart/2005/8/layout/vProcess5"/>
    <dgm:cxn modelId="{4E05157F-3491-4E6F-BE4D-D7408516E071}" srcId="{8C866887-F9D6-4408-9019-02A78439F3A4}" destId="{DCBF7241-B718-445F-8C1D-DB098FF351F2}" srcOrd="1" destOrd="0" parTransId="{4FECE84D-BACA-47CC-A9FA-8A7A9AF8EE27}" sibTransId="{29A5FA2C-37C4-422A-8985-02E25003F633}"/>
    <dgm:cxn modelId="{A83D96F4-A400-4391-BED7-EFE536C59A2D}" type="presOf" srcId="{DCBF7241-B718-445F-8C1D-DB098FF351F2}" destId="{569DF72E-C50E-4CF6-AECB-BAB95B724EDF}" srcOrd="1" destOrd="0" presId="urn:microsoft.com/office/officeart/2005/8/layout/vProcess5"/>
    <dgm:cxn modelId="{1B5A33B4-9F91-41BD-9D58-7D44FD9FC932}" type="presOf" srcId="{29A5FA2C-37C4-422A-8985-02E25003F633}" destId="{8C7D6A81-1C98-4209-816C-8F11EC53EEDD}" srcOrd="0" destOrd="0" presId="urn:microsoft.com/office/officeart/2005/8/layout/vProcess5"/>
    <dgm:cxn modelId="{5CFA4FFC-11F8-46E7-B68B-EE796149B909}" type="presParOf" srcId="{85BE9BB9-8E14-439E-ADB6-9104AB62E7C6}" destId="{0567368A-4733-4C02-A65F-868E8602B303}" srcOrd="0" destOrd="0" presId="urn:microsoft.com/office/officeart/2005/8/layout/vProcess5"/>
    <dgm:cxn modelId="{E9A5B9FE-94A7-4D7A-921C-021BDB26FD96}" type="presParOf" srcId="{85BE9BB9-8E14-439E-ADB6-9104AB62E7C6}" destId="{3C1C3C2E-59AB-4C9E-A2B2-05AFBEA22D51}" srcOrd="1" destOrd="0" presId="urn:microsoft.com/office/officeart/2005/8/layout/vProcess5"/>
    <dgm:cxn modelId="{BA0C059D-652B-4C9F-96DC-39F2958BA330}" type="presParOf" srcId="{85BE9BB9-8E14-439E-ADB6-9104AB62E7C6}" destId="{50915B06-A06A-47F0-BA86-9223531322B6}" srcOrd="2" destOrd="0" presId="urn:microsoft.com/office/officeart/2005/8/layout/vProcess5"/>
    <dgm:cxn modelId="{35D6183B-C2A2-490B-9ABE-374823ACD10C}" type="presParOf" srcId="{85BE9BB9-8E14-439E-ADB6-9104AB62E7C6}" destId="{39596531-2F57-47C5-89B3-B5A8B864E6F2}" srcOrd="3" destOrd="0" presId="urn:microsoft.com/office/officeart/2005/8/layout/vProcess5"/>
    <dgm:cxn modelId="{A8F37A4E-44A2-4DBB-833B-78EE7226BEE2}" type="presParOf" srcId="{85BE9BB9-8E14-439E-ADB6-9104AB62E7C6}" destId="{C88F6361-53D4-4399-8FA2-DAD435DEE267}" srcOrd="4" destOrd="0" presId="urn:microsoft.com/office/officeart/2005/8/layout/vProcess5"/>
    <dgm:cxn modelId="{01BA3EC4-18D6-4134-A82D-EA62F552E579}" type="presParOf" srcId="{85BE9BB9-8E14-439E-ADB6-9104AB62E7C6}" destId="{A3B7C65F-468F-4F57-9866-041B0360AA8C}" srcOrd="5" destOrd="0" presId="urn:microsoft.com/office/officeart/2005/8/layout/vProcess5"/>
    <dgm:cxn modelId="{00AFFD1E-A22B-42DF-8ED2-2B6D738E6D25}" type="presParOf" srcId="{85BE9BB9-8E14-439E-ADB6-9104AB62E7C6}" destId="{8C7D6A81-1C98-4209-816C-8F11EC53EEDD}" srcOrd="6" destOrd="0" presId="urn:microsoft.com/office/officeart/2005/8/layout/vProcess5"/>
    <dgm:cxn modelId="{39C69665-D16A-408A-BC13-4ACD8449FA92}" type="presParOf" srcId="{85BE9BB9-8E14-439E-ADB6-9104AB62E7C6}" destId="{3075A719-EFCA-4BBD-900B-A8C7223481EB}" srcOrd="7" destOrd="0" presId="urn:microsoft.com/office/officeart/2005/8/layout/vProcess5"/>
    <dgm:cxn modelId="{21B997FE-10BD-4F40-8339-EE735FDD10B9}" type="presParOf" srcId="{85BE9BB9-8E14-439E-ADB6-9104AB62E7C6}" destId="{2F9F9F36-E65C-4692-AE56-732E483E825E}" srcOrd="8" destOrd="0" presId="urn:microsoft.com/office/officeart/2005/8/layout/vProcess5"/>
    <dgm:cxn modelId="{DB4FBE24-EDB5-4030-B715-0B1BA115800F}" type="presParOf" srcId="{85BE9BB9-8E14-439E-ADB6-9104AB62E7C6}" destId="{569DF72E-C50E-4CF6-AECB-BAB95B724EDF}" srcOrd="9" destOrd="0" presId="urn:microsoft.com/office/officeart/2005/8/layout/vProcess5"/>
    <dgm:cxn modelId="{D83089DB-638A-45F6-AE3A-639D01E8CF60}" type="presParOf" srcId="{85BE9BB9-8E14-439E-ADB6-9104AB62E7C6}" destId="{3901B956-F689-4452-87E3-A8245F67433A}" srcOrd="10" destOrd="0" presId="urn:microsoft.com/office/officeart/2005/8/layout/vProcess5"/>
    <dgm:cxn modelId="{96FAD6FD-118E-466D-B435-1FF267F5C6E2}" type="presParOf" srcId="{85BE9BB9-8E14-439E-ADB6-9104AB62E7C6}" destId="{A050C504-E53E-44CD-93D9-7F5D1FD2B03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rPr>
            <a:t>Occhiali di protezione</a:t>
          </a:r>
          <a:endParaRPr lang="it-IT" sz="24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C86B23E8-D535-40FA-B28D-44EB5B997931}">
      <dgm:prSet custT="1"/>
      <dgm:spPr/>
      <dgm:t>
        <a:bodyPr/>
        <a:lstStyle/>
        <a:p>
          <a:pPr marL="354013" indent="-354013" algn="just"/>
          <a:r>
            <a:rPr lang="it-IT" sz="2000" dirty="0">
              <a:solidFill>
                <a:schemeClr val="tx1"/>
              </a:solidFill>
              <a:effectLst/>
              <a:latin typeface="Trebuchet MS" panose="020B0603020202020204" pitchFamily="34" charset="0"/>
              <a:ea typeface="Trebuchet MS"/>
              <a:cs typeface="Arial" charset="0"/>
            </a:rPr>
            <a:t>Sono formati dalla montatura, che deve posizionarsi in modo perfetto sul volto e dalle lenti, la cui dimensione determina l’ampiezza del campo visivo. La presenza di ripari laterali evita la penetrazione laterale sia di sostanze che di radiazioni.</a:t>
          </a:r>
          <a:endParaRPr lang="it-IT" sz="2000" dirty="0">
            <a:latin typeface="Trebuchet MS" panose="020B0603020202020204" pitchFamily="34" charset="0"/>
          </a:endParaRPr>
        </a:p>
      </dgm:t>
    </dgm:pt>
    <dgm:pt modelId="{EA0A1427-62A2-40A2-92F2-9ABD5037FDBC}" type="parTrans" cxnId="{004855C7-3F4F-434E-B9F6-2BD90185E3FD}">
      <dgm:prSet/>
      <dgm:spPr/>
      <dgm:t>
        <a:bodyPr/>
        <a:lstStyle/>
        <a:p>
          <a:endParaRPr lang="it-IT"/>
        </a:p>
      </dgm:t>
    </dgm:pt>
    <dgm:pt modelId="{403948C5-93E9-475E-AFDD-0BB00C4CB601}" type="sibTrans" cxnId="{004855C7-3F4F-434E-B9F6-2BD90185E3FD}">
      <dgm:prSet/>
      <dgm:spPr/>
      <dgm:t>
        <a:bodyPr/>
        <a:lstStyle/>
        <a:p>
          <a:endParaRPr lang="it-IT"/>
        </a:p>
      </dgm:t>
    </dgm:pt>
    <dgm:pt modelId="{377479E0-F6C6-4140-B8BB-5F33412F02F0}">
      <dgm:prSet custT="1"/>
      <dgm:spPr/>
      <dgm:t>
        <a:bodyPr/>
        <a:lstStyle/>
        <a:p>
          <a:pPr marL="354013" indent="-354013" algn="just"/>
          <a:endParaRPr lang="it-IT" sz="2000" dirty="0">
            <a:latin typeface="Trebuchet MS" panose="020B0603020202020204" pitchFamily="34" charset="0"/>
          </a:endParaRPr>
        </a:p>
      </dgm:t>
    </dgm:pt>
    <dgm:pt modelId="{45EDD334-B71B-43A2-B17B-DAD811153DE5}" type="parTrans" cxnId="{88AEDC96-A504-4071-98E6-191FD1BEBD38}">
      <dgm:prSet/>
      <dgm:spPr/>
      <dgm:t>
        <a:bodyPr/>
        <a:lstStyle/>
        <a:p>
          <a:endParaRPr lang="it-IT"/>
        </a:p>
      </dgm:t>
    </dgm:pt>
    <dgm:pt modelId="{45B549DC-9650-4502-BA31-58F5D75D3F82}" type="sibTrans" cxnId="{88AEDC96-A504-4071-98E6-191FD1BEBD38}">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35023"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62119">
        <dgm:presLayoutVars>
          <dgm:bulletEnabled val="1"/>
        </dgm:presLayoutVars>
      </dgm:prSet>
      <dgm:spPr/>
      <dgm:t>
        <a:bodyPr/>
        <a:lstStyle/>
        <a:p>
          <a:endParaRPr lang="it-IT"/>
        </a:p>
      </dgm:t>
    </dgm:pt>
  </dgm:ptLst>
  <dgm:cxnLst>
    <dgm:cxn modelId="{F433F739-6456-4021-B319-E454B2A6C1A4}" srcId="{08A69AA8-EDC3-4067-87A4-16C5B296ED50}" destId="{B55C8E3D-37A1-430B-86C5-9FA9CE0FBFA2}" srcOrd="0" destOrd="0" parTransId="{83FFB124-1AF8-4373-99BE-1236C5CE3EDE}" sibTransId="{7DE47918-972F-49F5-8B59-E9D04D6D086D}"/>
    <dgm:cxn modelId="{50461B0C-76FC-4F8D-AEB0-F9CDA275E46B}" type="presOf" srcId="{377479E0-F6C6-4140-B8BB-5F33412F02F0}" destId="{426FFAB3-137D-491D-A2A0-6540A0EE1560}" srcOrd="0" destOrd="0" presId="urn:microsoft.com/office/officeart/2005/8/layout/list1"/>
    <dgm:cxn modelId="{D342491F-84B3-DF4E-A1A0-B08380D384B2}" type="presOf" srcId="{B55C8E3D-37A1-430B-86C5-9FA9CE0FBFA2}" destId="{266AFCAE-04A3-45C4-917D-3D7BCFEFE5E2}" srcOrd="1" destOrd="0" presId="urn:microsoft.com/office/officeart/2005/8/layout/list1"/>
    <dgm:cxn modelId="{9812EA3A-7985-4454-A88E-792E266C4379}" type="presOf" srcId="{C86B23E8-D535-40FA-B28D-44EB5B997931}" destId="{426FFAB3-137D-491D-A2A0-6540A0EE1560}" srcOrd="0" destOrd="1" presId="urn:microsoft.com/office/officeart/2005/8/layout/list1"/>
    <dgm:cxn modelId="{B7E42C72-B064-054C-895D-9EF2F9B10123}" type="presOf" srcId="{B55C8E3D-37A1-430B-86C5-9FA9CE0FBFA2}" destId="{5C0161C7-5019-4EE8-9837-082C87603EE2}" srcOrd="0" destOrd="0" presId="urn:microsoft.com/office/officeart/2005/8/layout/list1"/>
    <dgm:cxn modelId="{004855C7-3F4F-434E-B9F6-2BD90185E3FD}" srcId="{B55C8E3D-37A1-430B-86C5-9FA9CE0FBFA2}" destId="{C86B23E8-D535-40FA-B28D-44EB5B997931}" srcOrd="1" destOrd="0" parTransId="{EA0A1427-62A2-40A2-92F2-9ABD5037FDBC}" sibTransId="{403948C5-93E9-475E-AFDD-0BB00C4CB601}"/>
    <dgm:cxn modelId="{16B9155C-B8EE-A14E-AF87-59A5DB47D109}" type="presOf" srcId="{08A69AA8-EDC3-4067-87A4-16C5B296ED50}" destId="{F5375D13-1DFD-443A-9233-2B6238D862B1}" srcOrd="0" destOrd="0" presId="urn:microsoft.com/office/officeart/2005/8/layout/list1"/>
    <dgm:cxn modelId="{88AEDC96-A504-4071-98E6-191FD1BEBD38}" srcId="{B55C8E3D-37A1-430B-86C5-9FA9CE0FBFA2}" destId="{377479E0-F6C6-4140-B8BB-5F33412F02F0}" srcOrd="0" destOrd="0" parTransId="{45EDD334-B71B-43A2-B17B-DAD811153DE5}" sibTransId="{45B549DC-9650-4502-BA31-58F5D75D3F82}"/>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a:solidFill>
          <a:srgbClr val="00B0F0"/>
        </a:solidFill>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ea typeface="+mn-ea"/>
              <a:cs typeface="+mn-cs"/>
            </a:rPr>
            <a:t>Maschere/Occhiali a visiera:</a:t>
          </a:r>
          <a:endParaRPr lang="it-IT" sz="20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48862B6F-91A8-40AB-A256-3B299E9FDA69}">
      <dgm:prSet custT="1"/>
      <dgm:spPr>
        <a:ln>
          <a:solidFill>
            <a:srgbClr val="00B0F0"/>
          </a:solidFill>
        </a:ln>
      </dgm:spPr>
      <dgm:t>
        <a:bodyPr/>
        <a:lstStyle/>
        <a:p>
          <a:pPr marL="354013" indent="-354013" algn="just"/>
          <a:r>
            <a:rPr lang="it-IT" sz="2000" dirty="0">
              <a:solidFill>
                <a:schemeClr val="tx1"/>
              </a:solidFill>
              <a:effectLst/>
              <a:latin typeface="Trebuchet MS" panose="020B0603020202020204" pitchFamily="34" charset="0"/>
              <a:ea typeface="Trebuchet MS"/>
              <a:cs typeface="Arial" charset="0"/>
            </a:rPr>
            <a:t>Fissate direttamente tramite bardatura al capo o al casco, le visiere proteggono non solo gli occhi ma tutto il volto dalle schegge, dalle sostanze chimiche o radiazioni, ma non forniscono protezione laterale. La finestra della visiera contiene lastre trasparenti, leggere, filtranti, facilmente sostituibili e regolabili.</a:t>
          </a:r>
          <a:endParaRPr lang="it-IT" sz="2000" dirty="0">
            <a:latin typeface="Trebuchet MS" panose="020B0603020202020204" pitchFamily="34" charset="0"/>
          </a:endParaRPr>
        </a:p>
      </dgm:t>
    </dgm:pt>
    <dgm:pt modelId="{CBB25741-C1C7-46CA-B2C9-3D95FDC40B5F}" type="parTrans" cxnId="{F259BC6A-7305-47BE-A70E-B749689AF8C6}">
      <dgm:prSet/>
      <dgm:spPr/>
      <dgm:t>
        <a:bodyPr/>
        <a:lstStyle/>
        <a:p>
          <a:endParaRPr lang="it-IT"/>
        </a:p>
      </dgm:t>
    </dgm:pt>
    <dgm:pt modelId="{4CE10DB3-6090-417E-929C-7ED46680AC52}" type="sibTrans" cxnId="{F259BC6A-7305-47BE-A70E-B749689AF8C6}">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2592"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custLinFactNeighborX="529" custLinFactNeighborY="-4218">
        <dgm:presLayoutVars>
          <dgm:bulletEnabled val="1"/>
        </dgm:presLayoutVars>
      </dgm:prSet>
      <dgm:spPr/>
      <dgm:t>
        <a:bodyPr/>
        <a:lstStyle/>
        <a:p>
          <a:endParaRPr lang="it-IT"/>
        </a:p>
      </dgm:t>
    </dgm:pt>
  </dgm:ptLst>
  <dgm:cxnLst>
    <dgm:cxn modelId="{F259BC6A-7305-47BE-A70E-B749689AF8C6}" srcId="{B55C8E3D-37A1-430B-86C5-9FA9CE0FBFA2}" destId="{48862B6F-91A8-40AB-A256-3B299E9FDA69}" srcOrd="0" destOrd="0" parTransId="{CBB25741-C1C7-46CA-B2C9-3D95FDC40B5F}" sibTransId="{4CE10DB3-6090-417E-929C-7ED46680AC52}"/>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03681525-7C86-45CD-8336-F607BB40292C}" type="presOf" srcId="{48862B6F-91A8-40AB-A256-3B299E9FDA69}" destId="{426FFAB3-137D-491D-A2A0-6540A0EE1560}" srcOrd="0" destOrd="0" presId="urn:microsoft.com/office/officeart/2005/8/layout/list1"/>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35C0C1-F731-4025-9736-B08304B09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EF77C37F-0740-4F52-B896-4FC296A4DCF3}">
      <dgm:prSet phldrT="[Testo]" custT="1"/>
      <dgm:spPr>
        <a:solidFill>
          <a:srgbClr val="CC2E43"/>
        </a:solidFill>
      </dgm:spPr>
      <dgm:t>
        <a:bodyPr/>
        <a:lstStyle/>
        <a:p>
          <a:r>
            <a:rPr lang="it-IT" sz="2400" dirty="0"/>
            <a:t>Schermi/Ripari di protezione</a:t>
          </a:r>
        </a:p>
      </dgm:t>
    </dgm:pt>
    <dgm:pt modelId="{C413C49D-2AE1-47A6-A7B2-69EC867AA103}" type="parTrans" cxnId="{EB05CDFE-1DE5-4B1E-B0F8-159656BBAC18}">
      <dgm:prSet/>
      <dgm:spPr/>
      <dgm:t>
        <a:bodyPr/>
        <a:lstStyle/>
        <a:p>
          <a:endParaRPr lang="it-IT"/>
        </a:p>
      </dgm:t>
    </dgm:pt>
    <dgm:pt modelId="{8B58DA63-C888-48DF-ACD0-994EAB6C8BA7}" type="sibTrans" cxnId="{EB05CDFE-1DE5-4B1E-B0F8-159656BBAC18}">
      <dgm:prSet/>
      <dgm:spPr/>
      <dgm:t>
        <a:bodyPr/>
        <a:lstStyle/>
        <a:p>
          <a:endParaRPr lang="it-IT"/>
        </a:p>
      </dgm:t>
    </dgm:pt>
    <dgm:pt modelId="{5DE2EF97-C517-4052-95F9-456E75C5D837}">
      <dgm:prSet custT="1"/>
      <dgm:spPr>
        <a:ln>
          <a:solidFill>
            <a:srgbClr val="E14B4B"/>
          </a:solidFill>
        </a:ln>
      </dgm:spPr>
      <dgm:t>
        <a:bodyPr/>
        <a:lstStyle/>
        <a:p>
          <a:pPr algn="just"/>
          <a:r>
            <a:rPr lang="it-IT" sz="2000" dirty="0">
              <a:solidFill>
                <a:schemeClr val="tx1"/>
              </a:solidFill>
              <a:effectLst/>
              <a:latin typeface="Trebuchet MS" panose="020B0603020202020204" pitchFamily="34" charset="0"/>
              <a:ea typeface="Trebuchet MS"/>
              <a:cs typeface="Arial" charset="0"/>
            </a:rPr>
            <a:t>Gli </a:t>
          </a:r>
          <a:r>
            <a:rPr lang="it-IT" sz="2000" b="1" dirty="0">
              <a:solidFill>
                <a:schemeClr val="tx1"/>
              </a:solidFill>
              <a:effectLst/>
              <a:latin typeface="Trebuchet MS" panose="020B0603020202020204" pitchFamily="34" charset="0"/>
              <a:ea typeface="Trebuchet MS"/>
              <a:cs typeface="Arial" charset="0"/>
            </a:rPr>
            <a:t>schermi di protezione</a:t>
          </a:r>
          <a:r>
            <a:rPr lang="it-IT" sz="2000" dirty="0">
              <a:solidFill>
                <a:schemeClr val="tx1"/>
              </a:solidFill>
              <a:effectLst/>
              <a:latin typeface="Trebuchet MS" panose="020B0603020202020204" pitchFamily="34" charset="0"/>
              <a:ea typeface="Trebuchet MS"/>
              <a:cs typeface="Arial" charset="0"/>
            </a:rPr>
            <a:t> sono generalmente </a:t>
          </a:r>
          <a:r>
            <a:rPr lang="it-IT" sz="2000" b="1" dirty="0">
              <a:solidFill>
                <a:schemeClr val="tx1"/>
              </a:solidFill>
              <a:effectLst/>
              <a:latin typeface="Trebuchet MS" panose="020B0603020202020204" pitchFamily="34" charset="0"/>
              <a:ea typeface="Trebuchet MS"/>
              <a:cs typeface="Arial" charset="0"/>
            </a:rPr>
            <a:t>fissati all’elmetto</a:t>
          </a:r>
          <a:r>
            <a:rPr lang="it-IT" sz="2000" dirty="0">
              <a:solidFill>
                <a:schemeClr val="tx1"/>
              </a:solidFill>
              <a:effectLst/>
              <a:latin typeface="Trebuchet MS" panose="020B0603020202020204" pitchFamily="34" charset="0"/>
              <a:ea typeface="Trebuchet MS"/>
              <a:cs typeface="Arial" charset="0"/>
            </a:rPr>
            <a:t> di protezione o ad altri dispositivi di sostegno, ma non sono completamente chiusi. Devono proteggere dalle schegge, dagli schizzi, dalle scintille, dal calore radiante e dalle sostanze chimiche e devono essere difficilmente infiammabili. Alcuni schermi hanno lastre di sicurezza trasparenti con azione filtrante. Una lamina posizionata nella parte interna dello schermo protegge dalle scariche elettrostatiche. </a:t>
          </a:r>
          <a:endParaRPr lang="it-IT" sz="2000" dirty="0"/>
        </a:p>
      </dgm:t>
    </dgm:pt>
    <dgm:pt modelId="{D5FB0129-1DEC-47D0-972F-2EA9C99D5FB0}" type="parTrans" cxnId="{AAA9E1B7-EF27-4C7A-8AD3-D7630D629537}">
      <dgm:prSet/>
      <dgm:spPr/>
      <dgm:t>
        <a:bodyPr/>
        <a:lstStyle/>
        <a:p>
          <a:endParaRPr lang="it-IT"/>
        </a:p>
      </dgm:t>
    </dgm:pt>
    <dgm:pt modelId="{79296A01-D988-42BA-9ACD-EB4E2A0DA937}" type="sibTrans" cxnId="{AAA9E1B7-EF27-4C7A-8AD3-D7630D629537}">
      <dgm:prSet/>
      <dgm:spPr/>
      <dgm:t>
        <a:bodyPr/>
        <a:lstStyle/>
        <a:p>
          <a:endParaRPr lang="it-IT"/>
        </a:p>
      </dgm:t>
    </dgm:pt>
    <dgm:pt modelId="{CBC9D3C5-4DC5-4C22-B8C1-0D29DA9C6D80}" type="pres">
      <dgm:prSet presAssocID="{9735C0C1-F731-4025-9736-B08304B09848}" presName="linear" presStyleCnt="0">
        <dgm:presLayoutVars>
          <dgm:dir/>
          <dgm:animLvl val="lvl"/>
          <dgm:resizeHandles val="exact"/>
        </dgm:presLayoutVars>
      </dgm:prSet>
      <dgm:spPr/>
      <dgm:t>
        <a:bodyPr/>
        <a:lstStyle/>
        <a:p>
          <a:endParaRPr lang="it-IT"/>
        </a:p>
      </dgm:t>
    </dgm:pt>
    <dgm:pt modelId="{F737939E-CDF6-40FE-9088-8E15D94F9EEB}" type="pres">
      <dgm:prSet presAssocID="{EF77C37F-0740-4F52-B896-4FC296A4DCF3}" presName="parentLin" presStyleCnt="0"/>
      <dgm:spPr/>
    </dgm:pt>
    <dgm:pt modelId="{FEC859AB-0613-4E0A-A3C3-09B999AD7987}" type="pres">
      <dgm:prSet presAssocID="{EF77C37F-0740-4F52-B896-4FC296A4DCF3}" presName="parentLeftMargin" presStyleLbl="node1" presStyleIdx="0" presStyleCnt="1"/>
      <dgm:spPr/>
      <dgm:t>
        <a:bodyPr/>
        <a:lstStyle/>
        <a:p>
          <a:endParaRPr lang="it-IT"/>
        </a:p>
      </dgm:t>
    </dgm:pt>
    <dgm:pt modelId="{9C8CDAAD-7486-4A42-B97D-8A0846E8A707}" type="pres">
      <dgm:prSet presAssocID="{EF77C37F-0740-4F52-B896-4FC296A4DCF3}" presName="parentText" presStyleLbl="node1" presStyleIdx="0" presStyleCnt="1" custScaleX="98169" custScaleY="69470">
        <dgm:presLayoutVars>
          <dgm:chMax val="0"/>
          <dgm:bulletEnabled val="1"/>
        </dgm:presLayoutVars>
      </dgm:prSet>
      <dgm:spPr/>
      <dgm:t>
        <a:bodyPr/>
        <a:lstStyle/>
        <a:p>
          <a:endParaRPr lang="it-IT"/>
        </a:p>
      </dgm:t>
    </dgm:pt>
    <dgm:pt modelId="{7FB1BBBC-3C71-4645-AB88-25628FFB69F4}" type="pres">
      <dgm:prSet presAssocID="{EF77C37F-0740-4F52-B896-4FC296A4DCF3}" presName="negativeSpace" presStyleCnt="0"/>
      <dgm:spPr/>
    </dgm:pt>
    <dgm:pt modelId="{C34A2031-8170-4AA4-8006-74431406262A}" type="pres">
      <dgm:prSet presAssocID="{EF77C37F-0740-4F52-B896-4FC296A4DCF3}" presName="childText" presStyleLbl="conFgAcc1" presStyleIdx="0" presStyleCnt="1">
        <dgm:presLayoutVars>
          <dgm:bulletEnabled val="1"/>
        </dgm:presLayoutVars>
      </dgm:prSet>
      <dgm:spPr/>
      <dgm:t>
        <a:bodyPr/>
        <a:lstStyle/>
        <a:p>
          <a:endParaRPr lang="it-IT"/>
        </a:p>
      </dgm:t>
    </dgm:pt>
  </dgm:ptLst>
  <dgm:cxnLst>
    <dgm:cxn modelId="{AAA9E1B7-EF27-4C7A-8AD3-D7630D629537}" srcId="{EF77C37F-0740-4F52-B896-4FC296A4DCF3}" destId="{5DE2EF97-C517-4052-95F9-456E75C5D837}" srcOrd="0" destOrd="0" parTransId="{D5FB0129-1DEC-47D0-972F-2EA9C99D5FB0}" sibTransId="{79296A01-D988-42BA-9ACD-EB4E2A0DA937}"/>
    <dgm:cxn modelId="{B5E99DCD-5B9E-441C-9CF5-F97AB98CB83C}" type="presOf" srcId="{EF77C37F-0740-4F52-B896-4FC296A4DCF3}" destId="{FEC859AB-0613-4E0A-A3C3-09B999AD7987}" srcOrd="0" destOrd="0" presId="urn:microsoft.com/office/officeart/2005/8/layout/list1"/>
    <dgm:cxn modelId="{D52A52D6-8CC9-4EE0-86CE-972D4EDFB31C}" type="presOf" srcId="{EF77C37F-0740-4F52-B896-4FC296A4DCF3}" destId="{9C8CDAAD-7486-4A42-B97D-8A0846E8A707}" srcOrd="1" destOrd="0" presId="urn:microsoft.com/office/officeart/2005/8/layout/list1"/>
    <dgm:cxn modelId="{1B52EABC-9819-430B-84EA-DB98BBB225E7}" type="presOf" srcId="{5DE2EF97-C517-4052-95F9-456E75C5D837}" destId="{C34A2031-8170-4AA4-8006-74431406262A}" srcOrd="0" destOrd="0" presId="urn:microsoft.com/office/officeart/2005/8/layout/list1"/>
    <dgm:cxn modelId="{036BFAF3-35E8-45E0-B58F-353A4CA26BD6}" type="presOf" srcId="{9735C0C1-F731-4025-9736-B08304B09848}" destId="{CBC9D3C5-4DC5-4C22-B8C1-0D29DA9C6D80}" srcOrd="0" destOrd="0" presId="urn:microsoft.com/office/officeart/2005/8/layout/list1"/>
    <dgm:cxn modelId="{EB05CDFE-1DE5-4B1E-B0F8-159656BBAC18}" srcId="{9735C0C1-F731-4025-9736-B08304B09848}" destId="{EF77C37F-0740-4F52-B896-4FC296A4DCF3}" srcOrd="0" destOrd="0" parTransId="{C413C49D-2AE1-47A6-A7B2-69EC867AA103}" sibTransId="{8B58DA63-C888-48DF-ACD0-994EAB6C8BA7}"/>
    <dgm:cxn modelId="{D5C7B111-086C-4B87-B0F1-ADE3318681EF}" type="presParOf" srcId="{CBC9D3C5-4DC5-4C22-B8C1-0D29DA9C6D80}" destId="{F737939E-CDF6-40FE-9088-8E15D94F9EEB}" srcOrd="0" destOrd="0" presId="urn:microsoft.com/office/officeart/2005/8/layout/list1"/>
    <dgm:cxn modelId="{B8CD8980-6B8C-4BF0-9B82-165273F943D0}" type="presParOf" srcId="{F737939E-CDF6-40FE-9088-8E15D94F9EEB}" destId="{FEC859AB-0613-4E0A-A3C3-09B999AD7987}" srcOrd="0" destOrd="0" presId="urn:microsoft.com/office/officeart/2005/8/layout/list1"/>
    <dgm:cxn modelId="{B3539975-FBA9-42D8-B72E-5B49DEEA2F8E}" type="presParOf" srcId="{F737939E-CDF6-40FE-9088-8E15D94F9EEB}" destId="{9C8CDAAD-7486-4A42-B97D-8A0846E8A707}" srcOrd="1" destOrd="0" presId="urn:microsoft.com/office/officeart/2005/8/layout/list1"/>
    <dgm:cxn modelId="{E201A823-659D-4447-B522-E80930279447}" type="presParOf" srcId="{CBC9D3C5-4DC5-4C22-B8C1-0D29DA9C6D80}" destId="{7FB1BBBC-3C71-4645-AB88-25628FFB69F4}" srcOrd="1" destOrd="0" presId="urn:microsoft.com/office/officeart/2005/8/layout/list1"/>
    <dgm:cxn modelId="{601A3B10-7B7E-4BED-AC10-0BB59F7852B2}" type="presParOf" srcId="{CBC9D3C5-4DC5-4C22-B8C1-0D29DA9C6D80}" destId="{C34A2031-8170-4AA4-8006-74431406262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A647B-654A-4812-B9B9-C639896A4F51}"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it-IT"/>
        </a:p>
      </dgm:t>
    </dgm:pt>
    <dgm:pt modelId="{7566A13A-65DD-4FE4-A9ED-BBB4D799E47B}">
      <dgm:prSet custT="1"/>
      <dgm:spPr/>
      <dgm:t>
        <a:bodyPr/>
        <a:lstStyle/>
        <a:p>
          <a:pPr rtl="0"/>
          <a:r>
            <a:rPr lang="it-IT" sz="2400" u="none" dirty="0"/>
            <a:t>Materiale </a:t>
          </a:r>
        </a:p>
      </dgm:t>
    </dgm:pt>
    <dgm:pt modelId="{D91197F1-D828-45F4-AFCD-3040A3EB30BC}" type="parTrans" cxnId="{0C883547-3AF8-466D-BF61-1271D76638E7}">
      <dgm:prSet/>
      <dgm:spPr/>
      <dgm:t>
        <a:bodyPr/>
        <a:lstStyle/>
        <a:p>
          <a:endParaRPr lang="it-IT"/>
        </a:p>
      </dgm:t>
    </dgm:pt>
    <dgm:pt modelId="{B8668B94-F758-42AB-86AD-123BB3D91B7A}" type="sibTrans" cxnId="{0C883547-3AF8-466D-BF61-1271D76638E7}">
      <dgm:prSet/>
      <dgm:spPr/>
      <dgm:t>
        <a:bodyPr/>
        <a:lstStyle/>
        <a:p>
          <a:endParaRPr lang="it-IT"/>
        </a:p>
      </dgm:t>
    </dgm:pt>
    <dgm:pt modelId="{9177C8FF-87AB-4712-80E2-8FA40AF33CD0}">
      <dgm:prSet custT="1"/>
      <dgm:spPr/>
      <dgm:t>
        <a:bodyPr/>
        <a:lstStyle/>
        <a:p>
          <a:pPr rtl="0"/>
          <a:r>
            <a:rPr lang="it-IT" sz="2400" u="none" dirty="0"/>
            <a:t>Temperatura</a:t>
          </a:r>
        </a:p>
      </dgm:t>
    </dgm:pt>
    <dgm:pt modelId="{E76862F7-195B-47EF-9FF9-E1751D9CBF77}" type="parTrans" cxnId="{CC6491FE-4BA6-49B3-B313-5F361B82FD89}">
      <dgm:prSet/>
      <dgm:spPr/>
      <dgm:t>
        <a:bodyPr/>
        <a:lstStyle/>
        <a:p>
          <a:endParaRPr lang="it-IT"/>
        </a:p>
      </dgm:t>
    </dgm:pt>
    <dgm:pt modelId="{91FAF2F3-F1FD-4FED-A0E1-D61E53D3A1EE}" type="sibTrans" cxnId="{CC6491FE-4BA6-49B3-B313-5F361B82FD89}">
      <dgm:prSet/>
      <dgm:spPr/>
      <dgm:t>
        <a:bodyPr/>
        <a:lstStyle/>
        <a:p>
          <a:endParaRPr lang="it-IT"/>
        </a:p>
      </dgm:t>
    </dgm:pt>
    <dgm:pt modelId="{F2E3F8EA-2B78-4DA5-91E8-DA41E18674CB}">
      <dgm:prSet custT="1"/>
      <dgm:spPr/>
      <dgm:t>
        <a:bodyPr/>
        <a:lstStyle/>
        <a:p>
          <a:pPr rtl="0"/>
          <a:r>
            <a:rPr lang="it-IT" sz="2400" u="none" dirty="0"/>
            <a:t>Umidità </a:t>
          </a:r>
        </a:p>
      </dgm:t>
    </dgm:pt>
    <dgm:pt modelId="{63A5B8D9-3861-4FF0-B1B6-7E3A8F6E4C66}" type="parTrans" cxnId="{8670861D-8F8B-469E-9233-9639B6A2CF74}">
      <dgm:prSet/>
      <dgm:spPr/>
      <dgm:t>
        <a:bodyPr/>
        <a:lstStyle/>
        <a:p>
          <a:endParaRPr lang="it-IT"/>
        </a:p>
      </dgm:t>
    </dgm:pt>
    <dgm:pt modelId="{92C4C400-8A18-45D5-9259-08F9A6393EFA}" type="sibTrans" cxnId="{8670861D-8F8B-469E-9233-9639B6A2CF74}">
      <dgm:prSet/>
      <dgm:spPr/>
      <dgm:t>
        <a:bodyPr/>
        <a:lstStyle/>
        <a:p>
          <a:endParaRPr lang="it-IT"/>
        </a:p>
      </dgm:t>
    </dgm:pt>
    <dgm:pt modelId="{040167FD-7E9E-404D-B6C6-BA9832B0AD0D}" type="pres">
      <dgm:prSet presAssocID="{7CDA647B-654A-4812-B9B9-C639896A4F51}" presName="Name0" presStyleCnt="0">
        <dgm:presLayoutVars>
          <dgm:dir/>
        </dgm:presLayoutVars>
      </dgm:prSet>
      <dgm:spPr/>
      <dgm:t>
        <a:bodyPr/>
        <a:lstStyle/>
        <a:p>
          <a:endParaRPr lang="it-IT"/>
        </a:p>
      </dgm:t>
    </dgm:pt>
    <dgm:pt modelId="{38629977-3166-4C4F-9BB1-1E8C599E51C4}" type="pres">
      <dgm:prSet presAssocID="{7566A13A-65DD-4FE4-A9ED-BBB4D799E47B}" presName="noChildren" presStyleCnt="0"/>
      <dgm:spPr/>
    </dgm:pt>
    <dgm:pt modelId="{F4C20D51-6ED1-4418-BBF9-9A33EE45FB1A}" type="pres">
      <dgm:prSet presAssocID="{7566A13A-65DD-4FE4-A9ED-BBB4D799E47B}" presName="gap" presStyleCnt="0"/>
      <dgm:spPr/>
    </dgm:pt>
    <dgm:pt modelId="{E4513A3C-601C-47D6-BB20-56A16AC67CB8}" type="pres">
      <dgm:prSet presAssocID="{7566A13A-65DD-4FE4-A9ED-BBB4D799E47B}" presName="medCircle2" presStyleLbl="vennNode1" presStyleIdx="0" presStyleCnt="3"/>
      <dgm:spPr/>
    </dgm:pt>
    <dgm:pt modelId="{3A66E352-6B51-4561-94DF-AB3B5DB6B926}" type="pres">
      <dgm:prSet presAssocID="{7566A13A-65DD-4FE4-A9ED-BBB4D799E47B}" presName="txLvlOnly1" presStyleLbl="revTx" presStyleIdx="0" presStyleCnt="3"/>
      <dgm:spPr/>
      <dgm:t>
        <a:bodyPr/>
        <a:lstStyle/>
        <a:p>
          <a:endParaRPr lang="it-IT"/>
        </a:p>
      </dgm:t>
    </dgm:pt>
    <dgm:pt modelId="{C9CDFA14-BF00-4D30-A15B-ECD7360CF3AD}" type="pres">
      <dgm:prSet presAssocID="{9177C8FF-87AB-4712-80E2-8FA40AF33CD0}" presName="noChildren" presStyleCnt="0"/>
      <dgm:spPr/>
    </dgm:pt>
    <dgm:pt modelId="{C0EBF843-FDDF-48CF-BC54-8C562136BEE6}" type="pres">
      <dgm:prSet presAssocID="{9177C8FF-87AB-4712-80E2-8FA40AF33CD0}" presName="gap" presStyleCnt="0"/>
      <dgm:spPr/>
    </dgm:pt>
    <dgm:pt modelId="{B7468DA3-4511-40CF-9B65-F217BF591D3C}" type="pres">
      <dgm:prSet presAssocID="{9177C8FF-87AB-4712-80E2-8FA40AF33CD0}" presName="medCircle2" presStyleLbl="vennNode1" presStyleIdx="1" presStyleCnt="3"/>
      <dgm:spPr/>
    </dgm:pt>
    <dgm:pt modelId="{82E2D451-E199-4845-986A-86EF0999EA4C}" type="pres">
      <dgm:prSet presAssocID="{9177C8FF-87AB-4712-80E2-8FA40AF33CD0}" presName="txLvlOnly1" presStyleLbl="revTx" presStyleIdx="1" presStyleCnt="3"/>
      <dgm:spPr/>
      <dgm:t>
        <a:bodyPr/>
        <a:lstStyle/>
        <a:p>
          <a:endParaRPr lang="it-IT"/>
        </a:p>
      </dgm:t>
    </dgm:pt>
    <dgm:pt modelId="{F707B190-B735-49C4-B44C-6A862E526B26}" type="pres">
      <dgm:prSet presAssocID="{F2E3F8EA-2B78-4DA5-91E8-DA41E18674CB}" presName="noChildren" presStyleCnt="0"/>
      <dgm:spPr/>
    </dgm:pt>
    <dgm:pt modelId="{0FF72E73-A9CD-4674-BE6B-627C96E6B338}" type="pres">
      <dgm:prSet presAssocID="{F2E3F8EA-2B78-4DA5-91E8-DA41E18674CB}" presName="gap" presStyleCnt="0"/>
      <dgm:spPr/>
    </dgm:pt>
    <dgm:pt modelId="{DF56FEE9-7E05-4B8B-B40C-95BE5314E097}" type="pres">
      <dgm:prSet presAssocID="{F2E3F8EA-2B78-4DA5-91E8-DA41E18674CB}" presName="medCircle2" presStyleLbl="vennNode1" presStyleIdx="2" presStyleCnt="3"/>
      <dgm:spPr/>
    </dgm:pt>
    <dgm:pt modelId="{55947F13-C4B6-4D40-94ED-A7D94191A627}" type="pres">
      <dgm:prSet presAssocID="{F2E3F8EA-2B78-4DA5-91E8-DA41E18674CB}" presName="txLvlOnly1" presStyleLbl="revTx" presStyleIdx="2" presStyleCnt="3"/>
      <dgm:spPr/>
      <dgm:t>
        <a:bodyPr/>
        <a:lstStyle/>
        <a:p>
          <a:endParaRPr lang="it-IT"/>
        </a:p>
      </dgm:t>
    </dgm:pt>
  </dgm:ptLst>
  <dgm:cxnLst>
    <dgm:cxn modelId="{92881D6A-36CF-48A2-ABE8-01BBA66F45BE}" type="presOf" srcId="{F2E3F8EA-2B78-4DA5-91E8-DA41E18674CB}" destId="{55947F13-C4B6-4D40-94ED-A7D94191A627}" srcOrd="0" destOrd="0" presId="urn:microsoft.com/office/officeart/2008/layout/VerticalCircleList"/>
    <dgm:cxn modelId="{68B31E2F-1549-45EE-ABE2-59D972152DAB}" type="presOf" srcId="{7566A13A-65DD-4FE4-A9ED-BBB4D799E47B}" destId="{3A66E352-6B51-4561-94DF-AB3B5DB6B926}" srcOrd="0" destOrd="0" presId="urn:microsoft.com/office/officeart/2008/layout/VerticalCircleList"/>
    <dgm:cxn modelId="{0C883547-3AF8-466D-BF61-1271D76638E7}" srcId="{7CDA647B-654A-4812-B9B9-C639896A4F51}" destId="{7566A13A-65DD-4FE4-A9ED-BBB4D799E47B}" srcOrd="0" destOrd="0" parTransId="{D91197F1-D828-45F4-AFCD-3040A3EB30BC}" sibTransId="{B8668B94-F758-42AB-86AD-123BB3D91B7A}"/>
    <dgm:cxn modelId="{CFF81A48-A882-473B-B75E-22D5BB582A94}" type="presOf" srcId="{7CDA647B-654A-4812-B9B9-C639896A4F51}" destId="{040167FD-7E9E-404D-B6C6-BA9832B0AD0D}" srcOrd="0" destOrd="0" presId="urn:microsoft.com/office/officeart/2008/layout/VerticalCircleList"/>
    <dgm:cxn modelId="{CC6491FE-4BA6-49B3-B313-5F361B82FD89}" srcId="{7CDA647B-654A-4812-B9B9-C639896A4F51}" destId="{9177C8FF-87AB-4712-80E2-8FA40AF33CD0}" srcOrd="1" destOrd="0" parTransId="{E76862F7-195B-47EF-9FF9-E1751D9CBF77}" sibTransId="{91FAF2F3-F1FD-4FED-A0E1-D61E53D3A1EE}"/>
    <dgm:cxn modelId="{FE5C94FF-3FCA-4158-A9BB-E5FF2EC71912}" type="presOf" srcId="{9177C8FF-87AB-4712-80E2-8FA40AF33CD0}" destId="{82E2D451-E199-4845-986A-86EF0999EA4C}" srcOrd="0" destOrd="0" presId="urn:microsoft.com/office/officeart/2008/layout/VerticalCircleList"/>
    <dgm:cxn modelId="{8670861D-8F8B-469E-9233-9639B6A2CF74}" srcId="{7CDA647B-654A-4812-B9B9-C639896A4F51}" destId="{F2E3F8EA-2B78-4DA5-91E8-DA41E18674CB}" srcOrd="2" destOrd="0" parTransId="{63A5B8D9-3861-4FF0-B1B6-7E3A8F6E4C66}" sibTransId="{92C4C400-8A18-45D5-9259-08F9A6393EFA}"/>
    <dgm:cxn modelId="{ED4FBE38-C978-478E-BEBA-061D0F5C929E}" type="presParOf" srcId="{040167FD-7E9E-404D-B6C6-BA9832B0AD0D}" destId="{38629977-3166-4C4F-9BB1-1E8C599E51C4}" srcOrd="0" destOrd="0" presId="urn:microsoft.com/office/officeart/2008/layout/VerticalCircleList"/>
    <dgm:cxn modelId="{051DC119-549E-4CCA-8CF0-4C319442AFD2}" type="presParOf" srcId="{38629977-3166-4C4F-9BB1-1E8C599E51C4}" destId="{F4C20D51-6ED1-4418-BBF9-9A33EE45FB1A}" srcOrd="0" destOrd="0" presId="urn:microsoft.com/office/officeart/2008/layout/VerticalCircleList"/>
    <dgm:cxn modelId="{DE146500-7531-419D-B4BA-778ECDC81B1A}" type="presParOf" srcId="{38629977-3166-4C4F-9BB1-1E8C599E51C4}" destId="{E4513A3C-601C-47D6-BB20-56A16AC67CB8}" srcOrd="1" destOrd="0" presId="urn:microsoft.com/office/officeart/2008/layout/VerticalCircleList"/>
    <dgm:cxn modelId="{3EE664B9-B207-4D01-BD8B-B578881FE2C0}" type="presParOf" srcId="{38629977-3166-4C4F-9BB1-1E8C599E51C4}" destId="{3A66E352-6B51-4561-94DF-AB3B5DB6B926}" srcOrd="2" destOrd="0" presId="urn:microsoft.com/office/officeart/2008/layout/VerticalCircleList"/>
    <dgm:cxn modelId="{8F5B581D-EDC4-4CEE-95B3-E5665D174415}" type="presParOf" srcId="{040167FD-7E9E-404D-B6C6-BA9832B0AD0D}" destId="{C9CDFA14-BF00-4D30-A15B-ECD7360CF3AD}" srcOrd="1" destOrd="0" presId="urn:microsoft.com/office/officeart/2008/layout/VerticalCircleList"/>
    <dgm:cxn modelId="{CF283E86-96FA-48B8-B829-BC5B64EC8BC7}" type="presParOf" srcId="{C9CDFA14-BF00-4D30-A15B-ECD7360CF3AD}" destId="{C0EBF843-FDDF-48CF-BC54-8C562136BEE6}" srcOrd="0" destOrd="0" presId="urn:microsoft.com/office/officeart/2008/layout/VerticalCircleList"/>
    <dgm:cxn modelId="{C21B6986-961F-4EBF-A3E0-284429C7F881}" type="presParOf" srcId="{C9CDFA14-BF00-4D30-A15B-ECD7360CF3AD}" destId="{B7468DA3-4511-40CF-9B65-F217BF591D3C}" srcOrd="1" destOrd="0" presId="urn:microsoft.com/office/officeart/2008/layout/VerticalCircleList"/>
    <dgm:cxn modelId="{2747CCD8-F05F-4975-8639-2217B4CD8480}" type="presParOf" srcId="{C9CDFA14-BF00-4D30-A15B-ECD7360CF3AD}" destId="{82E2D451-E199-4845-986A-86EF0999EA4C}" srcOrd="2" destOrd="0" presId="urn:microsoft.com/office/officeart/2008/layout/VerticalCircleList"/>
    <dgm:cxn modelId="{2E1754FD-9D3A-4ECB-B765-34F721E3E5BF}" type="presParOf" srcId="{040167FD-7E9E-404D-B6C6-BA9832B0AD0D}" destId="{F707B190-B735-49C4-B44C-6A862E526B26}" srcOrd="2" destOrd="0" presId="urn:microsoft.com/office/officeart/2008/layout/VerticalCircleList"/>
    <dgm:cxn modelId="{62AB27AA-3F31-43D4-81A5-9909D4C9E8FB}" type="presParOf" srcId="{F707B190-B735-49C4-B44C-6A862E526B26}" destId="{0FF72E73-A9CD-4674-BE6B-627C96E6B338}" srcOrd="0" destOrd="0" presId="urn:microsoft.com/office/officeart/2008/layout/VerticalCircleList"/>
    <dgm:cxn modelId="{40BB9612-DCD5-44E4-9D2F-D1E7772E38B0}" type="presParOf" srcId="{F707B190-B735-49C4-B44C-6A862E526B26}" destId="{DF56FEE9-7E05-4B8B-B40C-95BE5314E097}" srcOrd="1" destOrd="0" presId="urn:microsoft.com/office/officeart/2008/layout/VerticalCircleList"/>
    <dgm:cxn modelId="{D75CC411-B61C-4F8B-BD4F-87FE9D46CCB6}" type="presParOf" srcId="{F707B190-B735-49C4-B44C-6A862E526B26}" destId="{55947F13-C4B6-4D40-94ED-A7D94191A627}" srcOrd="2" destOrd="0" presId="urn:microsoft.com/office/officeart/2008/layout/VerticalCircle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4494F07-BA61-440C-8A6D-E3E3A725EB6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it-IT"/>
        </a:p>
      </dgm:t>
    </dgm:pt>
    <dgm:pt modelId="{5557CE60-21DB-4157-BF07-4C2175FDE5E5}">
      <dgm:prSet phldrT="[Testo]" custT="1"/>
      <dgm:spPr/>
      <dgm:t>
        <a:bodyPr/>
        <a:lstStyle/>
        <a:p>
          <a:r>
            <a:rPr lang="it-IT" sz="2000" dirty="0"/>
            <a:t>Ispezione prima dell’uso</a:t>
          </a:r>
        </a:p>
      </dgm:t>
    </dgm:pt>
    <dgm:pt modelId="{0335FA82-9D81-4BE7-8071-8BC862B1CCA1}" type="parTrans" cxnId="{262631C9-A247-4804-AD5F-D39DF2796287}">
      <dgm:prSet/>
      <dgm:spPr/>
      <dgm:t>
        <a:bodyPr/>
        <a:lstStyle/>
        <a:p>
          <a:endParaRPr lang="it-IT" sz="2400"/>
        </a:p>
      </dgm:t>
    </dgm:pt>
    <dgm:pt modelId="{31290FCA-8148-4BF5-8DA2-9917F2FE5C61}" type="sibTrans" cxnId="{262631C9-A247-4804-AD5F-D39DF2796287}">
      <dgm:prSet/>
      <dgm:spPr/>
      <dgm:t>
        <a:bodyPr/>
        <a:lstStyle/>
        <a:p>
          <a:endParaRPr lang="it-IT" sz="2400"/>
        </a:p>
      </dgm:t>
    </dgm:pt>
    <dgm:pt modelId="{6A60E68D-FC39-4C86-AD7F-C42916C9D250}">
      <dgm:prSet phldrT="[Testo]" custT="1"/>
      <dgm:spPr/>
      <dgm:t>
        <a:bodyPr/>
        <a:lstStyle/>
        <a:p>
          <a:pPr marL="179388" indent="-179388" algn="just"/>
          <a:r>
            <a:rPr lang="it-IT" sz="1500" dirty="0"/>
            <a:t>I dispositivi di protezione dovrebbero essere esaminati prima di ogni periodo di utilizzo per confermarne la capacità di fornire un determinato livello di protezione.</a:t>
          </a:r>
        </a:p>
      </dgm:t>
    </dgm:pt>
    <dgm:pt modelId="{36BD8629-636F-49AC-B526-3C961BF3FDEF}" type="parTrans" cxnId="{B108D565-926F-4371-AC42-FA6C2EBE7A0A}">
      <dgm:prSet/>
      <dgm:spPr/>
      <dgm:t>
        <a:bodyPr/>
        <a:lstStyle/>
        <a:p>
          <a:endParaRPr lang="it-IT" sz="2400"/>
        </a:p>
      </dgm:t>
    </dgm:pt>
    <dgm:pt modelId="{13FFA680-1EA5-42D8-A5B8-9355E132299A}" type="sibTrans" cxnId="{B108D565-926F-4371-AC42-FA6C2EBE7A0A}">
      <dgm:prSet/>
      <dgm:spPr/>
      <dgm:t>
        <a:bodyPr/>
        <a:lstStyle/>
        <a:p>
          <a:endParaRPr lang="it-IT" sz="2400"/>
        </a:p>
      </dgm:t>
    </dgm:pt>
    <dgm:pt modelId="{AC087EE8-78E9-4F7B-8EDC-0802CDE194BA}">
      <dgm:prSet custT="1"/>
      <dgm:spPr/>
      <dgm:t>
        <a:bodyPr/>
        <a:lstStyle/>
        <a:p>
          <a:pPr marL="179388" indent="-179388" algn="just"/>
          <a:r>
            <a:rPr lang="it-IT" sz="1500" dirty="0"/>
            <a:t>Devono essere rigorosamente applicati i criteri di ispezione contenuti nelle istruzioni per l’utilizzatore.</a:t>
          </a:r>
        </a:p>
      </dgm:t>
    </dgm:pt>
    <dgm:pt modelId="{5933AA63-6CD8-4A04-B474-E8799E6DBE49}" type="parTrans" cxnId="{A38EACB8-5E8D-4E8C-9616-4154E3E21712}">
      <dgm:prSet/>
      <dgm:spPr/>
      <dgm:t>
        <a:bodyPr/>
        <a:lstStyle/>
        <a:p>
          <a:endParaRPr lang="it-IT" sz="2400"/>
        </a:p>
      </dgm:t>
    </dgm:pt>
    <dgm:pt modelId="{28405A9F-F1B5-4074-A3F4-1C9F1F5E058C}" type="sibTrans" cxnId="{A38EACB8-5E8D-4E8C-9616-4154E3E21712}">
      <dgm:prSet/>
      <dgm:spPr/>
      <dgm:t>
        <a:bodyPr/>
        <a:lstStyle/>
        <a:p>
          <a:endParaRPr lang="it-IT" sz="2400"/>
        </a:p>
      </dgm:t>
    </dgm:pt>
    <dgm:pt modelId="{BA08442F-EB21-4301-B20A-265D79795882}">
      <dgm:prSet phldrT="[Testo]" custT="1"/>
      <dgm:spPr/>
      <dgm:t>
        <a:bodyPr/>
        <a:lstStyle/>
        <a:p>
          <a:r>
            <a:rPr lang="it-IT" sz="2000" dirty="0"/>
            <a:t>Pulizia</a:t>
          </a:r>
          <a:endParaRPr lang="it-IT" sz="2800" dirty="0"/>
        </a:p>
      </dgm:t>
    </dgm:pt>
    <dgm:pt modelId="{CC18E5EE-3C7D-44D2-B806-54C7B1261D76}" type="parTrans" cxnId="{AC4D8F30-431E-47AC-999E-1E408DA1C5F0}">
      <dgm:prSet/>
      <dgm:spPr/>
      <dgm:t>
        <a:bodyPr/>
        <a:lstStyle/>
        <a:p>
          <a:endParaRPr lang="it-IT"/>
        </a:p>
      </dgm:t>
    </dgm:pt>
    <dgm:pt modelId="{9F7513B8-AAE0-47BA-B01D-41A6671A3E21}" type="sibTrans" cxnId="{AC4D8F30-431E-47AC-999E-1E408DA1C5F0}">
      <dgm:prSet/>
      <dgm:spPr/>
      <dgm:t>
        <a:bodyPr/>
        <a:lstStyle/>
        <a:p>
          <a:endParaRPr lang="it-IT"/>
        </a:p>
      </dgm:t>
    </dgm:pt>
    <dgm:pt modelId="{2ADA2E83-B61D-4604-BA08-E213B3A3DF11}">
      <dgm:prSet phldrT="[Testo]"/>
      <dgm:spPr/>
      <dgm:t>
        <a:bodyPr/>
        <a:lstStyle/>
        <a:p>
          <a:pPr marL="179388" indent="-179388" algn="just"/>
          <a:r>
            <a:rPr lang="it-IT" dirty="0"/>
            <a:t>I dispositivi dovrebbero essere puliti, se necessario, in conformità alle istruzioni per l’utilizzatore prima dell’immagazzinamento. </a:t>
          </a:r>
        </a:p>
      </dgm:t>
    </dgm:pt>
    <dgm:pt modelId="{28B92932-DBFB-4071-B13F-B3DE3EAC7DF7}" type="parTrans" cxnId="{A61B5107-FDA0-4934-9897-7D135EBFCBA0}">
      <dgm:prSet/>
      <dgm:spPr/>
      <dgm:t>
        <a:bodyPr/>
        <a:lstStyle/>
        <a:p>
          <a:endParaRPr lang="it-IT"/>
        </a:p>
      </dgm:t>
    </dgm:pt>
    <dgm:pt modelId="{E041EFFA-1445-470E-AF1B-1F3F8A0EA8B9}" type="sibTrans" cxnId="{A61B5107-FDA0-4934-9897-7D135EBFCBA0}">
      <dgm:prSet/>
      <dgm:spPr/>
      <dgm:t>
        <a:bodyPr/>
        <a:lstStyle/>
        <a:p>
          <a:endParaRPr lang="it-IT"/>
        </a:p>
      </dgm:t>
    </dgm:pt>
    <dgm:pt modelId="{38F39BBB-9D59-4B58-82E9-AAB4F2032A9D}">
      <dgm:prSet/>
      <dgm:spPr/>
      <dgm:t>
        <a:bodyPr/>
        <a:lstStyle/>
        <a:p>
          <a:pPr marL="179388" indent="-179388" algn="just"/>
          <a:r>
            <a:rPr lang="it-IT" dirty="0"/>
            <a:t>Si possono utilizzare le soluzioni fornite dal fabbricante. Non utilizzare mai solventi o detergenti industriali.</a:t>
          </a:r>
        </a:p>
      </dgm:t>
    </dgm:pt>
    <dgm:pt modelId="{45FC41CE-9B9C-4C1E-B41C-A9E5CD898CF5}" type="parTrans" cxnId="{47CD2178-7F04-4CBF-AC84-A17D4CE9F144}">
      <dgm:prSet/>
      <dgm:spPr/>
      <dgm:t>
        <a:bodyPr/>
        <a:lstStyle/>
        <a:p>
          <a:endParaRPr lang="it-IT"/>
        </a:p>
      </dgm:t>
    </dgm:pt>
    <dgm:pt modelId="{0993648C-4EBD-4D8E-A81E-6B6F543221F9}" type="sibTrans" cxnId="{47CD2178-7F04-4CBF-AC84-A17D4CE9F144}">
      <dgm:prSet/>
      <dgm:spPr/>
      <dgm:t>
        <a:bodyPr/>
        <a:lstStyle/>
        <a:p>
          <a:endParaRPr lang="it-IT"/>
        </a:p>
      </dgm:t>
    </dgm:pt>
    <dgm:pt modelId="{D87C3253-DE23-43CD-8F71-D82E13394B52}">
      <dgm:prSet phldrT="[Testo]" custT="1"/>
      <dgm:spPr/>
      <dgm:t>
        <a:bodyPr/>
        <a:lstStyle/>
        <a:p>
          <a:r>
            <a:rPr lang="it-IT" sz="2000" dirty="0"/>
            <a:t>Riparazioni</a:t>
          </a:r>
          <a:endParaRPr lang="it-IT" sz="2500" dirty="0"/>
        </a:p>
      </dgm:t>
    </dgm:pt>
    <dgm:pt modelId="{341B83E1-24EC-4FA7-B6A7-6EFAB344FCFF}" type="parTrans" cxnId="{E262C0B3-1705-48D7-9C8F-05F193986CAD}">
      <dgm:prSet/>
      <dgm:spPr/>
      <dgm:t>
        <a:bodyPr/>
        <a:lstStyle/>
        <a:p>
          <a:endParaRPr lang="it-IT"/>
        </a:p>
      </dgm:t>
    </dgm:pt>
    <dgm:pt modelId="{E0116831-42BD-47B9-B493-215277EB9640}" type="sibTrans" cxnId="{E262C0B3-1705-48D7-9C8F-05F193986CAD}">
      <dgm:prSet/>
      <dgm:spPr/>
      <dgm:t>
        <a:bodyPr/>
        <a:lstStyle/>
        <a:p>
          <a:endParaRPr lang="it-IT"/>
        </a:p>
      </dgm:t>
    </dgm:pt>
    <dgm:pt modelId="{6352A53F-4D5D-47A2-AF99-7646F5111210}">
      <dgm:prSet phldrT="[Testo]"/>
      <dgm:spPr/>
      <dgm:t>
        <a:bodyPr/>
        <a:lstStyle/>
        <a:p>
          <a:pPr marL="179388" indent="-179388" algn="just"/>
          <a:r>
            <a:rPr lang="it-IT" dirty="0"/>
            <a:t>Le riparazioni non autorizzate possono compromettere le specifiche e invalidare le certificazioni/approvazioni nonché la garanzia del fabbricante e i suoi obblighi di responsabilità civile.</a:t>
          </a:r>
        </a:p>
      </dgm:t>
    </dgm:pt>
    <dgm:pt modelId="{CB197372-27AA-4E96-B720-2C90E23165EA}" type="parTrans" cxnId="{B3A43C3B-7A18-47E4-921E-2A218A608B21}">
      <dgm:prSet/>
      <dgm:spPr/>
      <dgm:t>
        <a:bodyPr/>
        <a:lstStyle/>
        <a:p>
          <a:endParaRPr lang="it-IT"/>
        </a:p>
      </dgm:t>
    </dgm:pt>
    <dgm:pt modelId="{78209E09-7E52-4B49-8919-AD3897984DA0}" type="sibTrans" cxnId="{B3A43C3B-7A18-47E4-921E-2A218A608B21}">
      <dgm:prSet/>
      <dgm:spPr/>
      <dgm:t>
        <a:bodyPr/>
        <a:lstStyle/>
        <a:p>
          <a:endParaRPr lang="it-IT"/>
        </a:p>
      </dgm:t>
    </dgm:pt>
    <dgm:pt modelId="{A00F3F56-E788-4EEA-AC09-2917FA2E815A}">
      <dgm:prSet/>
      <dgm:spPr/>
      <dgm:t>
        <a:bodyPr/>
        <a:lstStyle/>
        <a:p>
          <a:pPr marL="179388" indent="-179388" algn="just"/>
          <a:r>
            <a:rPr lang="it-IT" dirty="0"/>
            <a:t>Qualsiasi riparazione o sostituzione delle parti deve essere eseguita da personale qualificato ed essere chiaramente documentata.</a:t>
          </a:r>
        </a:p>
      </dgm:t>
    </dgm:pt>
    <dgm:pt modelId="{7A5A01DC-7707-44D9-88BD-3D63955D1AF4}" type="parTrans" cxnId="{94AE54DF-5098-48DF-8333-14B3AD436795}">
      <dgm:prSet/>
      <dgm:spPr/>
      <dgm:t>
        <a:bodyPr/>
        <a:lstStyle/>
        <a:p>
          <a:endParaRPr lang="it-IT"/>
        </a:p>
      </dgm:t>
    </dgm:pt>
    <dgm:pt modelId="{E6A46AF9-F8F3-4AA8-9721-8C174BD2F5BE}" type="sibTrans" cxnId="{94AE54DF-5098-48DF-8333-14B3AD436795}">
      <dgm:prSet/>
      <dgm:spPr/>
      <dgm:t>
        <a:bodyPr/>
        <a:lstStyle/>
        <a:p>
          <a:endParaRPr lang="it-IT"/>
        </a:p>
      </dgm:t>
    </dgm:pt>
    <dgm:pt modelId="{B9E3FB2F-8EB0-4F1F-BDE7-09D2CB6B72E9}">
      <dgm:prSet phldrT="[Testo]" custT="1"/>
      <dgm:spPr/>
      <dgm:t>
        <a:bodyPr/>
        <a:lstStyle/>
        <a:p>
          <a:r>
            <a:rPr lang="it-IT" sz="2000" dirty="0"/>
            <a:t>Stoccaggio</a:t>
          </a:r>
        </a:p>
      </dgm:t>
    </dgm:pt>
    <dgm:pt modelId="{9F794C45-AEA0-4783-9923-A9642A16E19E}" type="parTrans" cxnId="{BB4823BB-C282-4E10-93F1-26DBDDE7526E}">
      <dgm:prSet/>
      <dgm:spPr/>
      <dgm:t>
        <a:bodyPr/>
        <a:lstStyle/>
        <a:p>
          <a:endParaRPr lang="it-IT"/>
        </a:p>
      </dgm:t>
    </dgm:pt>
    <dgm:pt modelId="{790ED989-9367-413F-8291-0AA003C71FC5}" type="sibTrans" cxnId="{BB4823BB-C282-4E10-93F1-26DBDDE7526E}">
      <dgm:prSet/>
      <dgm:spPr/>
      <dgm:t>
        <a:bodyPr/>
        <a:lstStyle/>
        <a:p>
          <a:endParaRPr lang="it-IT"/>
        </a:p>
      </dgm:t>
    </dgm:pt>
    <dgm:pt modelId="{826D0CD6-F3E6-4B42-A097-023C7049E92A}">
      <dgm:prSet phldrT="[Testo]"/>
      <dgm:spPr/>
      <dgm:t>
        <a:bodyPr/>
        <a:lstStyle/>
        <a:p>
          <a:pPr marL="179388" indent="-179388" algn="just"/>
          <a:r>
            <a:rPr lang="it-IT" dirty="0"/>
            <a:t>I dispositivi devono poter essere conservati in luogo separato per proteggerli da sporco, temperature eccessive, forte luce solare e/o artificiale, umidità e strumenti operanti a voltaggi elevati.</a:t>
          </a:r>
        </a:p>
      </dgm:t>
    </dgm:pt>
    <dgm:pt modelId="{E77BDC18-BB25-4A56-A38D-15C5FF0FC8D0}" type="parTrans" cxnId="{78DF101E-0780-4C1B-BECB-4AE8B4DC44F7}">
      <dgm:prSet/>
      <dgm:spPr/>
      <dgm:t>
        <a:bodyPr/>
        <a:lstStyle/>
        <a:p>
          <a:endParaRPr lang="it-IT"/>
        </a:p>
      </dgm:t>
    </dgm:pt>
    <dgm:pt modelId="{1AA55FF5-F8B3-4D8F-987D-108D705A2DD6}" type="sibTrans" cxnId="{78DF101E-0780-4C1B-BECB-4AE8B4DC44F7}">
      <dgm:prSet/>
      <dgm:spPr/>
      <dgm:t>
        <a:bodyPr/>
        <a:lstStyle/>
        <a:p>
          <a:endParaRPr lang="it-IT"/>
        </a:p>
      </dgm:t>
    </dgm:pt>
    <dgm:pt modelId="{2A0030DE-E235-4A4E-A8AD-45F46B51499D}" type="pres">
      <dgm:prSet presAssocID="{B4494F07-BA61-440C-8A6D-E3E3A725EB67}" presName="Name0" presStyleCnt="0">
        <dgm:presLayoutVars>
          <dgm:dir/>
          <dgm:animLvl val="lvl"/>
          <dgm:resizeHandles val="exact"/>
        </dgm:presLayoutVars>
      </dgm:prSet>
      <dgm:spPr/>
      <dgm:t>
        <a:bodyPr/>
        <a:lstStyle/>
        <a:p>
          <a:endParaRPr lang="it-IT"/>
        </a:p>
      </dgm:t>
    </dgm:pt>
    <dgm:pt modelId="{4EB60CE8-080C-4A5E-A61B-A956F38F1928}" type="pres">
      <dgm:prSet presAssocID="{5557CE60-21DB-4157-BF07-4C2175FDE5E5}" presName="linNode" presStyleCnt="0"/>
      <dgm:spPr/>
    </dgm:pt>
    <dgm:pt modelId="{5DC9B26B-336B-4507-A528-93BAA36D863B}" type="pres">
      <dgm:prSet presAssocID="{5557CE60-21DB-4157-BF07-4C2175FDE5E5}" presName="parentText" presStyleLbl="node1" presStyleIdx="0" presStyleCnt="4" custScaleX="134168" custScaleY="79521">
        <dgm:presLayoutVars>
          <dgm:chMax val="1"/>
          <dgm:bulletEnabled val="1"/>
        </dgm:presLayoutVars>
      </dgm:prSet>
      <dgm:spPr/>
      <dgm:t>
        <a:bodyPr/>
        <a:lstStyle/>
        <a:p>
          <a:endParaRPr lang="it-IT"/>
        </a:p>
      </dgm:t>
    </dgm:pt>
    <dgm:pt modelId="{867CDBFF-E53E-4F00-979F-6A258B306191}" type="pres">
      <dgm:prSet presAssocID="{5557CE60-21DB-4157-BF07-4C2175FDE5E5}" presName="descendantText" presStyleLbl="alignAccFollowNode1" presStyleIdx="0" presStyleCnt="4" custScaleX="262163">
        <dgm:presLayoutVars>
          <dgm:bulletEnabled val="1"/>
        </dgm:presLayoutVars>
      </dgm:prSet>
      <dgm:spPr/>
      <dgm:t>
        <a:bodyPr/>
        <a:lstStyle/>
        <a:p>
          <a:endParaRPr lang="it-IT"/>
        </a:p>
      </dgm:t>
    </dgm:pt>
    <dgm:pt modelId="{99AEAC85-883F-447F-8A30-A0B9530E9986}" type="pres">
      <dgm:prSet presAssocID="{31290FCA-8148-4BF5-8DA2-9917F2FE5C61}" presName="sp" presStyleCnt="0"/>
      <dgm:spPr/>
    </dgm:pt>
    <dgm:pt modelId="{87183A2D-FA9C-4B41-ACCE-39F519B9CE05}" type="pres">
      <dgm:prSet presAssocID="{BA08442F-EB21-4301-B20A-265D79795882}" presName="linNode" presStyleCnt="0"/>
      <dgm:spPr/>
    </dgm:pt>
    <dgm:pt modelId="{34F18E26-8E60-4660-86DC-1444D53C3687}" type="pres">
      <dgm:prSet presAssocID="{BA08442F-EB21-4301-B20A-265D79795882}" presName="parentText" presStyleLbl="node1" presStyleIdx="1" presStyleCnt="4" custScaleX="134168" custScaleY="79521">
        <dgm:presLayoutVars>
          <dgm:chMax val="1"/>
          <dgm:bulletEnabled val="1"/>
        </dgm:presLayoutVars>
      </dgm:prSet>
      <dgm:spPr/>
      <dgm:t>
        <a:bodyPr/>
        <a:lstStyle/>
        <a:p>
          <a:endParaRPr lang="it-IT"/>
        </a:p>
      </dgm:t>
    </dgm:pt>
    <dgm:pt modelId="{F4AA0501-B75A-4029-AED3-30FB430F336C}" type="pres">
      <dgm:prSet presAssocID="{BA08442F-EB21-4301-B20A-265D79795882}" presName="descendantText" presStyleLbl="alignAccFollowNode1" presStyleIdx="1" presStyleCnt="4" custScaleX="262163">
        <dgm:presLayoutVars>
          <dgm:bulletEnabled val="1"/>
        </dgm:presLayoutVars>
      </dgm:prSet>
      <dgm:spPr/>
      <dgm:t>
        <a:bodyPr/>
        <a:lstStyle/>
        <a:p>
          <a:endParaRPr lang="it-IT"/>
        </a:p>
      </dgm:t>
    </dgm:pt>
    <dgm:pt modelId="{36C0E720-FCE4-4811-9894-694B686F4DBE}" type="pres">
      <dgm:prSet presAssocID="{9F7513B8-AAE0-47BA-B01D-41A6671A3E21}" presName="sp" presStyleCnt="0"/>
      <dgm:spPr/>
    </dgm:pt>
    <dgm:pt modelId="{87CCDA9C-455D-43C2-BD04-F30AFE6F9340}" type="pres">
      <dgm:prSet presAssocID="{D87C3253-DE23-43CD-8F71-D82E13394B52}" presName="linNode" presStyleCnt="0"/>
      <dgm:spPr/>
    </dgm:pt>
    <dgm:pt modelId="{5E833355-3F40-4FC9-9B97-535264B83C9F}" type="pres">
      <dgm:prSet presAssocID="{D87C3253-DE23-43CD-8F71-D82E13394B52}" presName="parentText" presStyleLbl="node1" presStyleIdx="2" presStyleCnt="4" custScaleX="134168" custScaleY="79521">
        <dgm:presLayoutVars>
          <dgm:chMax val="1"/>
          <dgm:bulletEnabled val="1"/>
        </dgm:presLayoutVars>
      </dgm:prSet>
      <dgm:spPr/>
      <dgm:t>
        <a:bodyPr/>
        <a:lstStyle/>
        <a:p>
          <a:endParaRPr lang="it-IT"/>
        </a:p>
      </dgm:t>
    </dgm:pt>
    <dgm:pt modelId="{A8AB7B58-8550-441C-BE59-932BF7660C91}" type="pres">
      <dgm:prSet presAssocID="{D87C3253-DE23-43CD-8F71-D82E13394B52}" presName="descendantText" presStyleLbl="alignAccFollowNode1" presStyleIdx="2" presStyleCnt="4" custScaleX="262163">
        <dgm:presLayoutVars>
          <dgm:bulletEnabled val="1"/>
        </dgm:presLayoutVars>
      </dgm:prSet>
      <dgm:spPr/>
      <dgm:t>
        <a:bodyPr/>
        <a:lstStyle/>
        <a:p>
          <a:endParaRPr lang="it-IT"/>
        </a:p>
      </dgm:t>
    </dgm:pt>
    <dgm:pt modelId="{538AB015-2A22-4F6E-8C1D-06BEB3C7B2C6}" type="pres">
      <dgm:prSet presAssocID="{E0116831-42BD-47B9-B493-215277EB9640}" presName="sp" presStyleCnt="0"/>
      <dgm:spPr/>
    </dgm:pt>
    <dgm:pt modelId="{86A23A40-8014-49DB-B4EF-3ADB9A13A062}" type="pres">
      <dgm:prSet presAssocID="{B9E3FB2F-8EB0-4F1F-BDE7-09D2CB6B72E9}" presName="linNode" presStyleCnt="0"/>
      <dgm:spPr/>
    </dgm:pt>
    <dgm:pt modelId="{47340EE9-7ECC-4CA7-B651-CF80ED36C264}" type="pres">
      <dgm:prSet presAssocID="{B9E3FB2F-8EB0-4F1F-BDE7-09D2CB6B72E9}" presName="parentText" presStyleLbl="node1" presStyleIdx="3" presStyleCnt="4" custScaleX="134168" custScaleY="79521">
        <dgm:presLayoutVars>
          <dgm:chMax val="1"/>
          <dgm:bulletEnabled val="1"/>
        </dgm:presLayoutVars>
      </dgm:prSet>
      <dgm:spPr/>
      <dgm:t>
        <a:bodyPr/>
        <a:lstStyle/>
        <a:p>
          <a:endParaRPr lang="it-IT"/>
        </a:p>
      </dgm:t>
    </dgm:pt>
    <dgm:pt modelId="{A7F6B214-6A0C-43A3-8B76-9F07F8D57436}" type="pres">
      <dgm:prSet presAssocID="{B9E3FB2F-8EB0-4F1F-BDE7-09D2CB6B72E9}" presName="descendantText" presStyleLbl="alignAccFollowNode1" presStyleIdx="3" presStyleCnt="4" custScaleX="262163">
        <dgm:presLayoutVars>
          <dgm:bulletEnabled val="1"/>
        </dgm:presLayoutVars>
      </dgm:prSet>
      <dgm:spPr/>
      <dgm:t>
        <a:bodyPr/>
        <a:lstStyle/>
        <a:p>
          <a:endParaRPr lang="it-IT"/>
        </a:p>
      </dgm:t>
    </dgm:pt>
  </dgm:ptLst>
  <dgm:cxnLst>
    <dgm:cxn modelId="{E8F39C04-B1D7-4EDA-A6C4-CEE9B9209582}" type="presOf" srcId="{BA08442F-EB21-4301-B20A-265D79795882}" destId="{34F18E26-8E60-4660-86DC-1444D53C3687}" srcOrd="0" destOrd="0" presId="urn:microsoft.com/office/officeart/2005/8/layout/vList5"/>
    <dgm:cxn modelId="{BB4823BB-C282-4E10-93F1-26DBDDE7526E}" srcId="{B4494F07-BA61-440C-8A6D-E3E3A725EB67}" destId="{B9E3FB2F-8EB0-4F1F-BDE7-09D2CB6B72E9}" srcOrd="3" destOrd="0" parTransId="{9F794C45-AEA0-4783-9923-A9642A16E19E}" sibTransId="{790ED989-9367-413F-8291-0AA003C71FC5}"/>
    <dgm:cxn modelId="{A61B5107-FDA0-4934-9897-7D135EBFCBA0}" srcId="{BA08442F-EB21-4301-B20A-265D79795882}" destId="{2ADA2E83-B61D-4604-BA08-E213B3A3DF11}" srcOrd="0" destOrd="0" parTransId="{28B92932-DBFB-4071-B13F-B3DE3EAC7DF7}" sibTransId="{E041EFFA-1445-470E-AF1B-1F3F8A0EA8B9}"/>
    <dgm:cxn modelId="{B108D565-926F-4371-AC42-FA6C2EBE7A0A}" srcId="{5557CE60-21DB-4157-BF07-4C2175FDE5E5}" destId="{6A60E68D-FC39-4C86-AD7F-C42916C9D250}" srcOrd="0" destOrd="0" parTransId="{36BD8629-636F-49AC-B526-3C961BF3FDEF}" sibTransId="{13FFA680-1EA5-42D8-A5B8-9355E132299A}"/>
    <dgm:cxn modelId="{E58B5790-D0FD-4ACC-8ECF-42FA2A86C104}" type="presOf" srcId="{6A60E68D-FC39-4C86-AD7F-C42916C9D250}" destId="{867CDBFF-E53E-4F00-979F-6A258B306191}" srcOrd="0" destOrd="0" presId="urn:microsoft.com/office/officeart/2005/8/layout/vList5"/>
    <dgm:cxn modelId="{47CD2178-7F04-4CBF-AC84-A17D4CE9F144}" srcId="{BA08442F-EB21-4301-B20A-265D79795882}" destId="{38F39BBB-9D59-4B58-82E9-AAB4F2032A9D}" srcOrd="1" destOrd="0" parTransId="{45FC41CE-9B9C-4C1E-B41C-A9E5CD898CF5}" sibTransId="{0993648C-4EBD-4D8E-A81E-6B6F543221F9}"/>
    <dgm:cxn modelId="{262631C9-A247-4804-AD5F-D39DF2796287}" srcId="{B4494F07-BA61-440C-8A6D-E3E3A725EB67}" destId="{5557CE60-21DB-4157-BF07-4C2175FDE5E5}" srcOrd="0" destOrd="0" parTransId="{0335FA82-9D81-4BE7-8071-8BC862B1CCA1}" sibTransId="{31290FCA-8148-4BF5-8DA2-9917F2FE5C61}"/>
    <dgm:cxn modelId="{1C51300A-CB71-45A7-97BA-6198CAD08A93}" type="presOf" srcId="{A00F3F56-E788-4EEA-AC09-2917FA2E815A}" destId="{A8AB7B58-8550-441C-BE59-932BF7660C91}" srcOrd="0" destOrd="1" presId="urn:microsoft.com/office/officeart/2005/8/layout/vList5"/>
    <dgm:cxn modelId="{DE759058-F73C-4E87-B735-0B1A7880B293}" type="presOf" srcId="{38F39BBB-9D59-4B58-82E9-AAB4F2032A9D}" destId="{F4AA0501-B75A-4029-AED3-30FB430F336C}" srcOrd="0" destOrd="1" presId="urn:microsoft.com/office/officeart/2005/8/layout/vList5"/>
    <dgm:cxn modelId="{810D7325-645D-45A3-B771-039949E2B520}" type="presOf" srcId="{D87C3253-DE23-43CD-8F71-D82E13394B52}" destId="{5E833355-3F40-4FC9-9B97-535264B83C9F}" srcOrd="0" destOrd="0" presId="urn:microsoft.com/office/officeart/2005/8/layout/vList5"/>
    <dgm:cxn modelId="{AC4D8F30-431E-47AC-999E-1E408DA1C5F0}" srcId="{B4494F07-BA61-440C-8A6D-E3E3A725EB67}" destId="{BA08442F-EB21-4301-B20A-265D79795882}" srcOrd="1" destOrd="0" parTransId="{CC18E5EE-3C7D-44D2-B806-54C7B1261D76}" sibTransId="{9F7513B8-AAE0-47BA-B01D-41A6671A3E21}"/>
    <dgm:cxn modelId="{B3A43C3B-7A18-47E4-921E-2A218A608B21}" srcId="{D87C3253-DE23-43CD-8F71-D82E13394B52}" destId="{6352A53F-4D5D-47A2-AF99-7646F5111210}" srcOrd="0" destOrd="0" parTransId="{CB197372-27AA-4E96-B720-2C90E23165EA}" sibTransId="{78209E09-7E52-4B49-8919-AD3897984DA0}"/>
    <dgm:cxn modelId="{9B7FDE83-59A6-4274-AFEB-51DD6822B97D}" type="presOf" srcId="{AC087EE8-78E9-4F7B-8EDC-0802CDE194BA}" destId="{867CDBFF-E53E-4F00-979F-6A258B306191}" srcOrd="0" destOrd="1" presId="urn:microsoft.com/office/officeart/2005/8/layout/vList5"/>
    <dgm:cxn modelId="{CCB0609F-937B-491E-8627-6565C65D25EA}" type="presOf" srcId="{6352A53F-4D5D-47A2-AF99-7646F5111210}" destId="{A8AB7B58-8550-441C-BE59-932BF7660C91}" srcOrd="0" destOrd="0" presId="urn:microsoft.com/office/officeart/2005/8/layout/vList5"/>
    <dgm:cxn modelId="{7D1244FF-36CA-4327-A8A8-17AA28CD2661}" type="presOf" srcId="{B9E3FB2F-8EB0-4F1F-BDE7-09D2CB6B72E9}" destId="{47340EE9-7ECC-4CA7-B651-CF80ED36C264}" srcOrd="0" destOrd="0" presId="urn:microsoft.com/office/officeart/2005/8/layout/vList5"/>
    <dgm:cxn modelId="{E262C0B3-1705-48D7-9C8F-05F193986CAD}" srcId="{B4494F07-BA61-440C-8A6D-E3E3A725EB67}" destId="{D87C3253-DE23-43CD-8F71-D82E13394B52}" srcOrd="2" destOrd="0" parTransId="{341B83E1-24EC-4FA7-B6A7-6EFAB344FCFF}" sibTransId="{E0116831-42BD-47B9-B493-215277EB9640}"/>
    <dgm:cxn modelId="{94AE54DF-5098-48DF-8333-14B3AD436795}" srcId="{D87C3253-DE23-43CD-8F71-D82E13394B52}" destId="{A00F3F56-E788-4EEA-AC09-2917FA2E815A}" srcOrd="1" destOrd="0" parTransId="{7A5A01DC-7707-44D9-88BD-3D63955D1AF4}" sibTransId="{E6A46AF9-F8F3-4AA8-9721-8C174BD2F5BE}"/>
    <dgm:cxn modelId="{A38EACB8-5E8D-4E8C-9616-4154E3E21712}" srcId="{5557CE60-21DB-4157-BF07-4C2175FDE5E5}" destId="{AC087EE8-78E9-4F7B-8EDC-0802CDE194BA}" srcOrd="1" destOrd="0" parTransId="{5933AA63-6CD8-4A04-B474-E8799E6DBE49}" sibTransId="{28405A9F-F1B5-4074-A3F4-1C9F1F5E058C}"/>
    <dgm:cxn modelId="{B9386881-B32A-4E3A-9BE5-08789F71AE16}" type="presOf" srcId="{2ADA2E83-B61D-4604-BA08-E213B3A3DF11}" destId="{F4AA0501-B75A-4029-AED3-30FB430F336C}" srcOrd="0" destOrd="0" presId="urn:microsoft.com/office/officeart/2005/8/layout/vList5"/>
    <dgm:cxn modelId="{17011D27-3A9C-4372-A610-331141A2EE91}" type="presOf" srcId="{826D0CD6-F3E6-4B42-A097-023C7049E92A}" destId="{A7F6B214-6A0C-43A3-8B76-9F07F8D57436}" srcOrd="0" destOrd="0" presId="urn:microsoft.com/office/officeart/2005/8/layout/vList5"/>
    <dgm:cxn modelId="{7F12BF6B-C521-4105-9C9A-36F9C0D7DA86}" type="presOf" srcId="{5557CE60-21DB-4157-BF07-4C2175FDE5E5}" destId="{5DC9B26B-336B-4507-A528-93BAA36D863B}" srcOrd="0" destOrd="0" presId="urn:microsoft.com/office/officeart/2005/8/layout/vList5"/>
    <dgm:cxn modelId="{CB4D4F2B-0C4F-45F0-910C-E4994C85A3DE}" type="presOf" srcId="{B4494F07-BA61-440C-8A6D-E3E3A725EB67}" destId="{2A0030DE-E235-4A4E-A8AD-45F46B51499D}" srcOrd="0" destOrd="0" presId="urn:microsoft.com/office/officeart/2005/8/layout/vList5"/>
    <dgm:cxn modelId="{78DF101E-0780-4C1B-BECB-4AE8B4DC44F7}" srcId="{B9E3FB2F-8EB0-4F1F-BDE7-09D2CB6B72E9}" destId="{826D0CD6-F3E6-4B42-A097-023C7049E92A}" srcOrd="0" destOrd="0" parTransId="{E77BDC18-BB25-4A56-A38D-15C5FF0FC8D0}" sibTransId="{1AA55FF5-F8B3-4D8F-987D-108D705A2DD6}"/>
    <dgm:cxn modelId="{E6675770-31EC-40DC-8D71-92517F6E0C3B}" type="presParOf" srcId="{2A0030DE-E235-4A4E-A8AD-45F46B51499D}" destId="{4EB60CE8-080C-4A5E-A61B-A956F38F1928}" srcOrd="0" destOrd="0" presId="urn:microsoft.com/office/officeart/2005/8/layout/vList5"/>
    <dgm:cxn modelId="{741E2793-830A-4DBC-B831-AE478F010CC7}" type="presParOf" srcId="{4EB60CE8-080C-4A5E-A61B-A956F38F1928}" destId="{5DC9B26B-336B-4507-A528-93BAA36D863B}" srcOrd="0" destOrd="0" presId="urn:microsoft.com/office/officeart/2005/8/layout/vList5"/>
    <dgm:cxn modelId="{9E66C3A7-2B08-49DE-92B5-AC0A49CA87E1}" type="presParOf" srcId="{4EB60CE8-080C-4A5E-A61B-A956F38F1928}" destId="{867CDBFF-E53E-4F00-979F-6A258B306191}" srcOrd="1" destOrd="0" presId="urn:microsoft.com/office/officeart/2005/8/layout/vList5"/>
    <dgm:cxn modelId="{AE15810E-5EF0-47BF-8A05-4EA96C9F59A0}" type="presParOf" srcId="{2A0030DE-E235-4A4E-A8AD-45F46B51499D}" destId="{99AEAC85-883F-447F-8A30-A0B9530E9986}" srcOrd="1" destOrd="0" presId="urn:microsoft.com/office/officeart/2005/8/layout/vList5"/>
    <dgm:cxn modelId="{5F169E7F-46E9-459E-85E0-D07E8671675F}" type="presParOf" srcId="{2A0030DE-E235-4A4E-A8AD-45F46B51499D}" destId="{87183A2D-FA9C-4B41-ACCE-39F519B9CE05}" srcOrd="2" destOrd="0" presId="urn:microsoft.com/office/officeart/2005/8/layout/vList5"/>
    <dgm:cxn modelId="{396E8C0C-1868-42E6-A703-0B837DFBF3C0}" type="presParOf" srcId="{87183A2D-FA9C-4B41-ACCE-39F519B9CE05}" destId="{34F18E26-8E60-4660-86DC-1444D53C3687}" srcOrd="0" destOrd="0" presId="urn:microsoft.com/office/officeart/2005/8/layout/vList5"/>
    <dgm:cxn modelId="{CBF09E38-D0CC-4F06-99CF-5EFD98C02A60}" type="presParOf" srcId="{87183A2D-FA9C-4B41-ACCE-39F519B9CE05}" destId="{F4AA0501-B75A-4029-AED3-30FB430F336C}" srcOrd="1" destOrd="0" presId="urn:microsoft.com/office/officeart/2005/8/layout/vList5"/>
    <dgm:cxn modelId="{57BAC374-9F0B-4F86-B4B9-515E320415F4}" type="presParOf" srcId="{2A0030DE-E235-4A4E-A8AD-45F46B51499D}" destId="{36C0E720-FCE4-4811-9894-694B686F4DBE}" srcOrd="3" destOrd="0" presId="urn:microsoft.com/office/officeart/2005/8/layout/vList5"/>
    <dgm:cxn modelId="{9E0AB83A-E189-4058-A51E-1148A89B32EC}" type="presParOf" srcId="{2A0030DE-E235-4A4E-A8AD-45F46B51499D}" destId="{87CCDA9C-455D-43C2-BD04-F30AFE6F9340}" srcOrd="4" destOrd="0" presId="urn:microsoft.com/office/officeart/2005/8/layout/vList5"/>
    <dgm:cxn modelId="{1C66DF28-DB64-4B7C-AF3E-906F63D2DE78}" type="presParOf" srcId="{87CCDA9C-455D-43C2-BD04-F30AFE6F9340}" destId="{5E833355-3F40-4FC9-9B97-535264B83C9F}" srcOrd="0" destOrd="0" presId="urn:microsoft.com/office/officeart/2005/8/layout/vList5"/>
    <dgm:cxn modelId="{77C8DF24-3A92-4483-964A-9D52B450A083}" type="presParOf" srcId="{87CCDA9C-455D-43C2-BD04-F30AFE6F9340}" destId="{A8AB7B58-8550-441C-BE59-932BF7660C91}" srcOrd="1" destOrd="0" presId="urn:microsoft.com/office/officeart/2005/8/layout/vList5"/>
    <dgm:cxn modelId="{31A2A2BC-8586-42FF-841D-85FCBC713884}" type="presParOf" srcId="{2A0030DE-E235-4A4E-A8AD-45F46B51499D}" destId="{538AB015-2A22-4F6E-8C1D-06BEB3C7B2C6}" srcOrd="5" destOrd="0" presId="urn:microsoft.com/office/officeart/2005/8/layout/vList5"/>
    <dgm:cxn modelId="{A9547E72-84B1-490F-BBD4-7ABD6AA1E11E}" type="presParOf" srcId="{2A0030DE-E235-4A4E-A8AD-45F46B51499D}" destId="{86A23A40-8014-49DB-B4EF-3ADB9A13A062}" srcOrd="6" destOrd="0" presId="urn:microsoft.com/office/officeart/2005/8/layout/vList5"/>
    <dgm:cxn modelId="{1266CA54-EA18-4FC7-B9BF-E364B7FC259D}" type="presParOf" srcId="{86A23A40-8014-49DB-B4EF-3ADB9A13A062}" destId="{47340EE9-7ECC-4CA7-B651-CF80ED36C264}" srcOrd="0" destOrd="0" presId="urn:microsoft.com/office/officeart/2005/8/layout/vList5"/>
    <dgm:cxn modelId="{7301832E-4FFF-4490-8A7A-95AD729DBC13}" type="presParOf" srcId="{86A23A40-8014-49DB-B4EF-3ADB9A13A062}" destId="{A7F6B214-6A0C-43A3-8B76-9F07F8D5743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A69AA8-EDC3-4067-87A4-16C5B296ED50}"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it-IT"/>
        </a:p>
      </dgm:t>
    </dgm:pt>
    <dgm:pt modelId="{BFD08643-3005-4630-B8F6-EC6935D15DB8}">
      <dgm:prSet custT="1"/>
      <dgm:spPr>
        <a:ln>
          <a:solidFill>
            <a:schemeClr val="accent1"/>
          </a:solidFill>
        </a:ln>
      </dgm:spPr>
      <dgm:t>
        <a:bodyPr/>
        <a:lstStyle/>
        <a:p>
          <a:pPr marL="354013" indent="-354013"/>
          <a:r>
            <a:rPr lang="it-IT" sz="2000" dirty="0">
              <a:latin typeface="Trebuchet MS" panose="020B0603020202020204" pitchFamily="34" charset="0"/>
            </a:rPr>
            <a:t>I DPI soggetti ad invecchiamento devono riportare indicazioni del fabbricante in merito alla messa fuori servizio del dispositivo stesso.</a:t>
          </a:r>
        </a:p>
      </dgm:t>
    </dgm:pt>
    <dgm:pt modelId="{6E7086FB-3195-4124-AE82-D9F6257BE9F6}" type="parTrans" cxnId="{5CAF6B01-EC56-4067-87DF-4CE7635902CB}">
      <dgm:prSet/>
      <dgm:spPr/>
      <dgm:t>
        <a:bodyPr/>
        <a:lstStyle/>
        <a:p>
          <a:endParaRPr lang="it-IT"/>
        </a:p>
      </dgm:t>
    </dgm:pt>
    <dgm:pt modelId="{8102FEE5-E2CA-4545-8246-3CBBE1338F00}" type="sibTrans" cxnId="{5CAF6B01-EC56-4067-87DF-4CE7635902CB}">
      <dgm:prSet/>
      <dgm:spPr/>
      <dgm:t>
        <a:bodyPr/>
        <a:lstStyle/>
        <a:p>
          <a:endParaRPr lang="it-IT"/>
        </a:p>
      </dgm:t>
    </dgm:pt>
    <dgm:pt modelId="{42B188F8-3DA5-45FC-AAF8-7F9051E22D9B}">
      <dgm:prSet custT="1"/>
      <dgm:spPr>
        <a:ln>
          <a:solidFill>
            <a:schemeClr val="accent1"/>
          </a:solidFill>
        </a:ln>
      </dgm:spPr>
      <dgm:t>
        <a:bodyPr/>
        <a:lstStyle/>
        <a:p>
          <a:pPr marL="354013" indent="-354013"/>
          <a:endParaRPr lang="it-IT" sz="2000" dirty="0">
            <a:latin typeface="Trebuchet MS" panose="020B0603020202020204" pitchFamily="34" charset="0"/>
          </a:endParaRPr>
        </a:p>
      </dgm:t>
    </dgm:pt>
    <dgm:pt modelId="{315D822D-726B-4D2F-BFA5-05EEAF275FA0}" type="parTrans" cxnId="{3129C374-D638-4BE8-99EF-5682044B179B}">
      <dgm:prSet/>
      <dgm:spPr/>
      <dgm:t>
        <a:bodyPr/>
        <a:lstStyle/>
        <a:p>
          <a:endParaRPr lang="it-IT"/>
        </a:p>
      </dgm:t>
    </dgm:pt>
    <dgm:pt modelId="{9D720BB6-F87C-4961-AF9E-74D64B0C1A3F}" type="sibTrans" cxnId="{3129C374-D638-4BE8-99EF-5682044B179B}">
      <dgm:prSet/>
      <dgm:spPr/>
      <dgm:t>
        <a:bodyPr/>
        <a:lstStyle/>
        <a:p>
          <a:endParaRPr lang="it-IT"/>
        </a:p>
      </dgm:t>
    </dgm:pt>
    <dgm:pt modelId="{B0DC2A3F-E047-4709-897C-79D3BC0BCA49}">
      <dgm:prSet custT="1"/>
      <dgm:spPr>
        <a:ln>
          <a:solidFill>
            <a:schemeClr val="accent1"/>
          </a:solidFill>
        </a:ln>
      </dgm:spPr>
      <dgm:t>
        <a:bodyPr/>
        <a:lstStyle/>
        <a:p>
          <a:pPr marL="354013" indent="-354013"/>
          <a:r>
            <a:rPr lang="it-IT" sz="2000" dirty="0">
              <a:latin typeface="Trebuchet MS" panose="020B0603020202020204" pitchFamily="34" charset="0"/>
            </a:rPr>
            <a:t>Sul dispositivo sarà presente la data di fabbricazione del DPI, mentre sul libretto d’uso e manutenzione verrà indicata la data ipotetica di messa fuori servizio.</a:t>
          </a:r>
        </a:p>
      </dgm:t>
    </dgm:pt>
    <dgm:pt modelId="{D062E231-FE09-4783-8B58-12614624C1A8}" type="parTrans" cxnId="{67AEC849-3BD7-42A2-ACFA-81EFA36F7394}">
      <dgm:prSet/>
      <dgm:spPr/>
      <dgm:t>
        <a:bodyPr/>
        <a:lstStyle/>
        <a:p>
          <a:endParaRPr lang="it-IT"/>
        </a:p>
      </dgm:t>
    </dgm:pt>
    <dgm:pt modelId="{F64B6DA5-13EB-4D6F-A25C-E535DB0DFF58}" type="sibTrans" cxnId="{67AEC849-3BD7-42A2-ACFA-81EFA36F7394}">
      <dgm:prSet/>
      <dgm:spPr/>
      <dgm:t>
        <a:bodyPr/>
        <a:lstStyle/>
        <a:p>
          <a:endParaRPr lang="it-IT"/>
        </a:p>
      </dgm:t>
    </dgm:pt>
    <dgm:pt modelId="{B8657E6E-43A4-4651-A1DC-529E2CD7B0A5}">
      <dgm:prSet custT="1"/>
      <dgm:spPr>
        <a:ln>
          <a:solidFill>
            <a:schemeClr val="accent1"/>
          </a:solidFill>
        </a:ln>
      </dgm:spPr>
      <dgm:t>
        <a:bodyPr/>
        <a:lstStyle/>
        <a:p>
          <a:pPr marL="354013" indent="-354013"/>
          <a:endParaRPr lang="it-IT" sz="2000" dirty="0">
            <a:latin typeface="Trebuchet MS" panose="020B0603020202020204" pitchFamily="34" charset="0"/>
          </a:endParaRPr>
        </a:p>
      </dgm:t>
    </dgm:pt>
    <dgm:pt modelId="{43D90EC7-58EC-4D79-98B3-2AF39F361E9D}" type="parTrans" cxnId="{82500271-923D-4463-8841-B46974B12974}">
      <dgm:prSet/>
      <dgm:spPr/>
      <dgm:t>
        <a:bodyPr/>
        <a:lstStyle/>
        <a:p>
          <a:endParaRPr lang="it-IT"/>
        </a:p>
      </dgm:t>
    </dgm:pt>
    <dgm:pt modelId="{ED432A36-3C1B-428C-A9E5-B99746552FC0}" type="sibTrans" cxnId="{82500271-923D-4463-8841-B46974B12974}">
      <dgm:prSet/>
      <dgm:spPr/>
      <dgm:t>
        <a:bodyPr/>
        <a:lstStyle/>
        <a:p>
          <a:endParaRPr lang="it-IT"/>
        </a:p>
      </dgm:t>
    </dgm:pt>
    <dgm:pt modelId="{A94FFB05-34A8-4566-9015-BEE66624AEAA}" type="pres">
      <dgm:prSet presAssocID="{08A69AA8-EDC3-4067-87A4-16C5B296ED50}" presName="linearFlow" presStyleCnt="0">
        <dgm:presLayoutVars>
          <dgm:dir/>
          <dgm:animLvl val="lvl"/>
          <dgm:resizeHandles val="exact"/>
        </dgm:presLayoutVars>
      </dgm:prSet>
      <dgm:spPr/>
      <dgm:t>
        <a:bodyPr/>
        <a:lstStyle/>
        <a:p>
          <a:endParaRPr lang="it-IT"/>
        </a:p>
      </dgm:t>
    </dgm:pt>
    <dgm:pt modelId="{BC3C3DD5-0914-4082-ADD0-FADE8CFBA287}" type="pres">
      <dgm:prSet presAssocID="{42B188F8-3DA5-45FC-AAF8-7F9051E22D9B}" presName="composite" presStyleCnt="0"/>
      <dgm:spPr/>
    </dgm:pt>
    <dgm:pt modelId="{FEABE39A-500A-4221-A6F7-FF755CF79F62}" type="pres">
      <dgm:prSet presAssocID="{42B188F8-3DA5-45FC-AAF8-7F9051E22D9B}" presName="parentText" presStyleLbl="alignNode1" presStyleIdx="0" presStyleCnt="2">
        <dgm:presLayoutVars>
          <dgm:chMax val="1"/>
          <dgm:bulletEnabled val="1"/>
        </dgm:presLayoutVars>
      </dgm:prSet>
      <dgm:spPr/>
      <dgm:t>
        <a:bodyPr/>
        <a:lstStyle/>
        <a:p>
          <a:endParaRPr lang="it-IT"/>
        </a:p>
      </dgm:t>
    </dgm:pt>
    <dgm:pt modelId="{6FBAD40F-3E2D-44C2-A4B7-7F9D5F381DE0}" type="pres">
      <dgm:prSet presAssocID="{42B188F8-3DA5-45FC-AAF8-7F9051E22D9B}" presName="descendantText" presStyleLbl="alignAcc1" presStyleIdx="0" presStyleCnt="2">
        <dgm:presLayoutVars>
          <dgm:bulletEnabled val="1"/>
        </dgm:presLayoutVars>
      </dgm:prSet>
      <dgm:spPr/>
      <dgm:t>
        <a:bodyPr/>
        <a:lstStyle/>
        <a:p>
          <a:endParaRPr lang="it-IT"/>
        </a:p>
      </dgm:t>
    </dgm:pt>
    <dgm:pt modelId="{50828C58-BD63-4D8B-A0B3-507C7A0ACEFE}" type="pres">
      <dgm:prSet presAssocID="{9D720BB6-F87C-4961-AF9E-74D64B0C1A3F}" presName="sp" presStyleCnt="0"/>
      <dgm:spPr/>
    </dgm:pt>
    <dgm:pt modelId="{612F0189-F534-466D-A76F-9BAF2387D609}" type="pres">
      <dgm:prSet presAssocID="{B8657E6E-43A4-4651-A1DC-529E2CD7B0A5}" presName="composite" presStyleCnt="0"/>
      <dgm:spPr/>
    </dgm:pt>
    <dgm:pt modelId="{6915F3B4-CB30-4803-B61C-BFF5C4197B45}" type="pres">
      <dgm:prSet presAssocID="{B8657E6E-43A4-4651-A1DC-529E2CD7B0A5}" presName="parentText" presStyleLbl="alignNode1" presStyleIdx="1" presStyleCnt="2">
        <dgm:presLayoutVars>
          <dgm:chMax val="1"/>
          <dgm:bulletEnabled val="1"/>
        </dgm:presLayoutVars>
      </dgm:prSet>
      <dgm:spPr/>
      <dgm:t>
        <a:bodyPr/>
        <a:lstStyle/>
        <a:p>
          <a:endParaRPr lang="it-IT"/>
        </a:p>
      </dgm:t>
    </dgm:pt>
    <dgm:pt modelId="{A60771CB-DAFF-4975-9269-6CA12AEFA096}" type="pres">
      <dgm:prSet presAssocID="{B8657E6E-43A4-4651-A1DC-529E2CD7B0A5}" presName="descendantText" presStyleLbl="alignAcc1" presStyleIdx="1" presStyleCnt="2">
        <dgm:presLayoutVars>
          <dgm:bulletEnabled val="1"/>
        </dgm:presLayoutVars>
      </dgm:prSet>
      <dgm:spPr/>
      <dgm:t>
        <a:bodyPr/>
        <a:lstStyle/>
        <a:p>
          <a:endParaRPr lang="it-IT"/>
        </a:p>
      </dgm:t>
    </dgm:pt>
  </dgm:ptLst>
  <dgm:cxnLst>
    <dgm:cxn modelId="{3129C374-D638-4BE8-99EF-5682044B179B}" srcId="{08A69AA8-EDC3-4067-87A4-16C5B296ED50}" destId="{42B188F8-3DA5-45FC-AAF8-7F9051E22D9B}" srcOrd="0" destOrd="0" parTransId="{315D822D-726B-4D2F-BFA5-05EEAF275FA0}" sibTransId="{9D720BB6-F87C-4961-AF9E-74D64B0C1A3F}"/>
    <dgm:cxn modelId="{82500271-923D-4463-8841-B46974B12974}" srcId="{08A69AA8-EDC3-4067-87A4-16C5B296ED50}" destId="{B8657E6E-43A4-4651-A1DC-529E2CD7B0A5}" srcOrd="1" destOrd="0" parTransId="{43D90EC7-58EC-4D79-98B3-2AF39F361E9D}" sibTransId="{ED432A36-3C1B-428C-A9E5-B99746552FC0}"/>
    <dgm:cxn modelId="{518F3F86-E0E5-491C-B50D-7E650C1BDC13}" type="presOf" srcId="{42B188F8-3DA5-45FC-AAF8-7F9051E22D9B}" destId="{FEABE39A-500A-4221-A6F7-FF755CF79F62}" srcOrd="0" destOrd="0" presId="urn:microsoft.com/office/officeart/2005/8/layout/chevron2"/>
    <dgm:cxn modelId="{67AEC849-3BD7-42A2-ACFA-81EFA36F7394}" srcId="{B8657E6E-43A4-4651-A1DC-529E2CD7B0A5}" destId="{B0DC2A3F-E047-4709-897C-79D3BC0BCA49}" srcOrd="0" destOrd="0" parTransId="{D062E231-FE09-4783-8B58-12614624C1A8}" sibTransId="{F64B6DA5-13EB-4D6F-A25C-E535DB0DFF58}"/>
    <dgm:cxn modelId="{166352BC-A836-4CBE-9AE8-F7E8D1C162EB}" type="presOf" srcId="{08A69AA8-EDC3-4067-87A4-16C5B296ED50}" destId="{A94FFB05-34A8-4566-9015-BEE66624AEAA}" srcOrd="0" destOrd="0" presId="urn:microsoft.com/office/officeart/2005/8/layout/chevron2"/>
    <dgm:cxn modelId="{5CAF6B01-EC56-4067-87DF-4CE7635902CB}" srcId="{42B188F8-3DA5-45FC-AAF8-7F9051E22D9B}" destId="{BFD08643-3005-4630-B8F6-EC6935D15DB8}" srcOrd="0" destOrd="0" parTransId="{6E7086FB-3195-4124-AE82-D9F6257BE9F6}" sibTransId="{8102FEE5-E2CA-4545-8246-3CBBE1338F00}"/>
    <dgm:cxn modelId="{93D684CF-56CB-420F-89E3-206B894215E0}" type="presOf" srcId="{BFD08643-3005-4630-B8F6-EC6935D15DB8}" destId="{6FBAD40F-3E2D-44C2-A4B7-7F9D5F381DE0}" srcOrd="0" destOrd="0" presId="urn:microsoft.com/office/officeart/2005/8/layout/chevron2"/>
    <dgm:cxn modelId="{82361884-554D-429A-AAD2-B5AC2DC2EF05}" type="presOf" srcId="{B8657E6E-43A4-4651-A1DC-529E2CD7B0A5}" destId="{6915F3B4-CB30-4803-B61C-BFF5C4197B45}" srcOrd="0" destOrd="0" presId="urn:microsoft.com/office/officeart/2005/8/layout/chevron2"/>
    <dgm:cxn modelId="{4B111A84-D903-4E21-83EE-C8642999F0E9}" type="presOf" srcId="{B0DC2A3F-E047-4709-897C-79D3BC0BCA49}" destId="{A60771CB-DAFF-4975-9269-6CA12AEFA096}" srcOrd="0" destOrd="0" presId="urn:microsoft.com/office/officeart/2005/8/layout/chevron2"/>
    <dgm:cxn modelId="{B6EFFC99-0ACB-4CCC-9878-3676DCAD438F}" type="presParOf" srcId="{A94FFB05-34A8-4566-9015-BEE66624AEAA}" destId="{BC3C3DD5-0914-4082-ADD0-FADE8CFBA287}" srcOrd="0" destOrd="0" presId="urn:microsoft.com/office/officeart/2005/8/layout/chevron2"/>
    <dgm:cxn modelId="{17FCAFE2-672F-42CF-934D-0F800B865904}" type="presParOf" srcId="{BC3C3DD5-0914-4082-ADD0-FADE8CFBA287}" destId="{FEABE39A-500A-4221-A6F7-FF755CF79F62}" srcOrd="0" destOrd="0" presId="urn:microsoft.com/office/officeart/2005/8/layout/chevron2"/>
    <dgm:cxn modelId="{BBD89800-B983-4411-A207-07D735532C8A}" type="presParOf" srcId="{BC3C3DD5-0914-4082-ADD0-FADE8CFBA287}" destId="{6FBAD40F-3E2D-44C2-A4B7-7F9D5F381DE0}" srcOrd="1" destOrd="0" presId="urn:microsoft.com/office/officeart/2005/8/layout/chevron2"/>
    <dgm:cxn modelId="{C782B2BF-E733-40F0-ADE2-F7ED363FFA47}" type="presParOf" srcId="{A94FFB05-34A8-4566-9015-BEE66624AEAA}" destId="{50828C58-BD63-4D8B-A0B3-507C7A0ACEFE}" srcOrd="1" destOrd="0" presId="urn:microsoft.com/office/officeart/2005/8/layout/chevron2"/>
    <dgm:cxn modelId="{D491D368-96E3-4FFF-A6B2-62DBC4EAF443}" type="presParOf" srcId="{A94FFB05-34A8-4566-9015-BEE66624AEAA}" destId="{612F0189-F534-466D-A76F-9BAF2387D609}" srcOrd="2" destOrd="0" presId="urn:microsoft.com/office/officeart/2005/8/layout/chevron2"/>
    <dgm:cxn modelId="{BEC491B5-5679-4BA1-9AE9-1C1703D3B045}" type="presParOf" srcId="{612F0189-F534-466D-A76F-9BAF2387D609}" destId="{6915F3B4-CB30-4803-B61C-BFF5C4197B45}" srcOrd="0" destOrd="0" presId="urn:microsoft.com/office/officeart/2005/8/layout/chevron2"/>
    <dgm:cxn modelId="{132E1A20-C532-43DE-8697-31F469228268}" type="presParOf" srcId="{612F0189-F534-466D-A76F-9BAF2387D609}" destId="{A60771CB-DAFF-4975-9269-6CA12AEFA09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B55C8E3D-37A1-430B-86C5-9FA9CE0FBFA2}">
      <dgm:prSet phldrT="[Testo]" custT="1"/>
      <dgm:spPr/>
      <dgm:t>
        <a:bodyPr/>
        <a:lstStyle/>
        <a:p>
          <a:r>
            <a:rPr lang="it-IT" sz="2800" b="1" dirty="0">
              <a:effectLst>
                <a:outerShdw blurRad="38100" dist="38100" dir="2700000" algn="tl">
                  <a:srgbClr val="000000">
                    <a:alpha val="43137"/>
                  </a:srgbClr>
                </a:outerShdw>
              </a:effectLst>
              <a:latin typeface="Trebuchet MS" panose="020B0603020202020204" pitchFamily="34" charset="0"/>
            </a:rPr>
            <a:t>Priorità di esecuzione </a:t>
          </a:r>
        </a:p>
        <a:p>
          <a:r>
            <a:rPr lang="it-IT" sz="1600" b="1" dirty="0">
              <a:effectLst>
                <a:outerShdw blurRad="38100" dist="38100" dir="2700000" algn="tl">
                  <a:srgbClr val="000000">
                    <a:alpha val="43137"/>
                  </a:srgbClr>
                </a:outerShdw>
              </a:effectLst>
              <a:latin typeface="Trebuchet MS" panose="020B0603020202020204" pitchFamily="34" charset="0"/>
            </a:rPr>
            <a:t>(Circolare Ministero della Salute 03/04/2020) </a:t>
          </a:r>
          <a:endParaRPr lang="it-IT" sz="1600" dirty="0">
            <a:effectLst>
              <a:outerShdw blurRad="38100" dist="38100" dir="2700000" algn="tl">
                <a:srgbClr val="000000">
                  <a:alpha val="43137"/>
                </a:srgbClr>
              </a:outerShdw>
            </a:effectLst>
            <a:latin typeface="Trebuchet MS" panose="020B0603020202020204" pitchFamily="34" charset="0"/>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711F2A9E-BD3A-4EE7-A4A9-B689CFF2B8FE}">
      <dgm:prSet custT="1"/>
      <dgm:spPr/>
      <dgm:t>
        <a:bodyPr/>
        <a:lstStyle/>
        <a:p>
          <a:pPr marL="354013" indent="-354013"/>
          <a:r>
            <a:rPr lang="it-IT" sz="2400" dirty="0">
              <a:latin typeface="Trebuchet MS" panose="020B0603020202020204" pitchFamily="34" charset="0"/>
            </a:rPr>
            <a:t>A casi clinici con sintomi, contatti a rischio familiari e/o residenziali sintomatici e assicurati a operatori sanitari, pazienti fragili e ospedalizzati</a:t>
          </a:r>
        </a:p>
      </dgm:t>
    </dgm:pt>
    <dgm:pt modelId="{ADE05347-5887-4694-8A70-7D9C2BDA65CA}" type="parTrans" cxnId="{16E05760-499B-45A5-837D-4B7D4CD5175E}">
      <dgm:prSet/>
      <dgm:spPr/>
      <dgm:t>
        <a:bodyPr/>
        <a:lstStyle/>
        <a:p>
          <a:endParaRPr lang="it-IT"/>
        </a:p>
      </dgm:t>
    </dgm:pt>
    <dgm:pt modelId="{49D1EBCA-EA9C-4626-82CD-B495D2578BD6}" type="sibTrans" cxnId="{16E05760-499B-45A5-837D-4B7D4CD5175E}">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dgm:presLayoutVars>
          <dgm:bulletEnabled val="1"/>
        </dgm:presLayoutVars>
      </dgm:prSet>
      <dgm:spPr/>
      <dgm:t>
        <a:bodyPr/>
        <a:lstStyle/>
        <a:p>
          <a:endParaRPr lang="it-IT"/>
        </a:p>
      </dgm:t>
    </dgm:pt>
  </dgm:ptLst>
  <dgm:cxnLst>
    <dgm:cxn modelId="{16E05760-499B-45A5-837D-4B7D4CD5175E}" srcId="{B55C8E3D-37A1-430B-86C5-9FA9CE0FBFA2}" destId="{711F2A9E-BD3A-4EE7-A4A9-B689CFF2B8FE}" srcOrd="0" destOrd="0" parTransId="{ADE05347-5887-4694-8A70-7D9C2BDA65CA}" sibTransId="{49D1EBCA-EA9C-4626-82CD-B495D2578BD6}"/>
    <dgm:cxn modelId="{F433F739-6456-4021-B319-E454B2A6C1A4}" srcId="{08A69AA8-EDC3-4067-87A4-16C5B296ED50}" destId="{B55C8E3D-37A1-430B-86C5-9FA9CE0FBFA2}" srcOrd="0" destOrd="0" parTransId="{83FFB124-1AF8-4373-99BE-1236C5CE3EDE}" sibTransId="{7DE47918-972F-49F5-8B59-E9D04D6D086D}"/>
    <dgm:cxn modelId="{7B1A2BBC-B9DA-5646-B914-285224A25B45}" type="presOf" srcId="{711F2A9E-BD3A-4EE7-A4A9-B689CFF2B8FE}" destId="{426FFAB3-137D-491D-A2A0-6540A0EE1560}" srcOrd="0" destOrd="0" presId="urn:microsoft.com/office/officeart/2005/8/layout/list1"/>
    <dgm:cxn modelId="{D342491F-84B3-DF4E-A1A0-B08380D384B2}" type="presOf" srcId="{B55C8E3D-37A1-430B-86C5-9FA9CE0FBFA2}" destId="{266AFCAE-04A3-45C4-917D-3D7BCFEFE5E2}" srcOrd="1" destOrd="0" presId="urn:microsoft.com/office/officeart/2005/8/layout/list1"/>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B55C8E3D-37A1-430B-86C5-9FA9CE0FBFA2}">
      <dgm:prSet phldrT="[Testo]" custT="1"/>
      <dgm:spPr>
        <a:solidFill>
          <a:schemeClr val="accent1"/>
        </a:solidFill>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rPr>
            <a:t>Caso 1: l’</a:t>
          </a:r>
          <a:r>
            <a:rPr lang="it-IT" sz="2400" b="0" kern="1200" dirty="0">
              <a:solidFill>
                <a:prstClr val="white"/>
              </a:solidFill>
              <a:effectLst>
                <a:outerShdw blurRad="38100" dist="38100" dir="2700000" algn="tl">
                  <a:srgbClr val="000000">
                    <a:alpha val="43137"/>
                  </a:srgbClr>
                </a:outerShdw>
              </a:effectLst>
              <a:latin typeface="Trebuchet MS" panose="020B0603020202020204" pitchFamily="34" charset="0"/>
              <a:ea typeface="+mn-ea"/>
              <a:cs typeface="+mn-cs"/>
            </a:rPr>
            <a:t>esposizione all’agente biologico è “specifica” </a:t>
          </a: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711F2A9E-BD3A-4EE7-A4A9-B689CFF2B8FE}">
      <dgm:prSet custT="1"/>
      <dgm:spPr>
        <a:ln>
          <a:solidFill>
            <a:schemeClr val="accent1"/>
          </a:solidFill>
        </a:ln>
      </dgm:spPr>
      <dgm:t>
        <a:bodyPr/>
        <a:lstStyle/>
        <a:p>
          <a:pPr marL="354013" indent="-354013"/>
          <a:r>
            <a:rPr lang="it-IT" sz="2000" dirty="0"/>
            <a:t>Il rischio è pienamente lavorativo</a:t>
          </a:r>
          <a:endParaRPr lang="it-IT" sz="2000" dirty="0">
            <a:latin typeface="Trebuchet MS" panose="020B0603020202020204" pitchFamily="34" charset="0"/>
          </a:endParaRPr>
        </a:p>
      </dgm:t>
    </dgm:pt>
    <dgm:pt modelId="{ADE05347-5887-4694-8A70-7D9C2BDA65CA}" type="parTrans" cxnId="{16E05760-499B-45A5-837D-4B7D4CD5175E}">
      <dgm:prSet/>
      <dgm:spPr/>
      <dgm:t>
        <a:bodyPr/>
        <a:lstStyle/>
        <a:p>
          <a:endParaRPr lang="it-IT"/>
        </a:p>
      </dgm:t>
    </dgm:pt>
    <dgm:pt modelId="{49D1EBCA-EA9C-4626-82CD-B495D2578BD6}" type="sibTrans" cxnId="{16E05760-499B-45A5-837D-4B7D4CD5175E}">
      <dgm:prSet/>
      <dgm:spPr/>
      <dgm:t>
        <a:bodyPr/>
        <a:lstStyle/>
        <a:p>
          <a:endParaRPr lang="it-IT"/>
        </a:p>
      </dgm:t>
    </dgm:pt>
    <dgm:pt modelId="{EDBC3EB3-52E6-4D1A-B25D-23BCE2D93F5E}">
      <dgm:prSet custT="1"/>
      <dgm:spPr>
        <a:ln>
          <a:solidFill>
            <a:schemeClr val="accent1"/>
          </a:solidFill>
        </a:ln>
      </dgm:spPr>
      <dgm:t>
        <a:bodyPr/>
        <a:lstStyle/>
        <a:p>
          <a:pPr marL="354013" indent="-354013"/>
          <a:r>
            <a:rPr lang="it-IT" sz="2000" dirty="0">
              <a:latin typeface="Trebuchet MS" panose="020B0603020202020204" pitchFamily="34" charset="0"/>
            </a:rPr>
            <a:t>Effettuare specifica valutazione dei rischi e applicare il Titolo X del D.Lgs. 81/2008 sugli agenti biologici</a:t>
          </a:r>
        </a:p>
      </dgm:t>
    </dgm:pt>
    <dgm:pt modelId="{B1DE10F2-298B-4B2E-AAF9-1B01BBE69D7E}" type="parTrans" cxnId="{C6698656-D86D-4528-AFA6-35FC37F0F6D3}">
      <dgm:prSet/>
      <dgm:spPr/>
      <dgm:t>
        <a:bodyPr/>
        <a:lstStyle/>
        <a:p>
          <a:endParaRPr lang="it-IT"/>
        </a:p>
      </dgm:t>
    </dgm:pt>
    <dgm:pt modelId="{4A22E7D1-2C5A-47A9-9011-1B648F57067C}" type="sibTrans" cxnId="{C6698656-D86D-4528-AFA6-35FC37F0F6D3}">
      <dgm:prSet/>
      <dgm:spPr/>
      <dgm:t>
        <a:bodyPr/>
        <a:lstStyle/>
        <a:p>
          <a:endParaRPr lang="it-IT"/>
        </a:p>
      </dgm:t>
    </dgm:pt>
    <dgm:pt modelId="{C86B23E8-D535-40FA-B28D-44EB5B997931}">
      <dgm:prSet custT="1"/>
      <dgm:spPr>
        <a:ln>
          <a:solidFill>
            <a:schemeClr val="accent1"/>
          </a:solidFill>
        </a:ln>
      </dgm:spPr>
      <dgm:t>
        <a:bodyPr/>
        <a:lstStyle/>
        <a:p>
          <a:pPr marL="354013" indent="-354013"/>
          <a:r>
            <a:rPr lang="it-IT" sz="2000" dirty="0">
              <a:latin typeface="Trebuchet MS" panose="020B0603020202020204" pitchFamily="34" charset="0"/>
            </a:rPr>
            <a:t>L’esposizione è </a:t>
          </a:r>
          <a:r>
            <a:rPr lang="it-IT" sz="2000" dirty="0"/>
            <a:t>diversa da quella della popolazione generale</a:t>
          </a:r>
          <a:endParaRPr lang="it-IT" sz="2000" dirty="0">
            <a:latin typeface="Trebuchet MS" panose="020B0603020202020204" pitchFamily="34" charset="0"/>
          </a:endParaRPr>
        </a:p>
      </dgm:t>
    </dgm:pt>
    <dgm:pt modelId="{EA0A1427-62A2-40A2-92F2-9ABD5037FDBC}" type="parTrans" cxnId="{004855C7-3F4F-434E-B9F6-2BD90185E3FD}">
      <dgm:prSet/>
      <dgm:spPr/>
      <dgm:t>
        <a:bodyPr/>
        <a:lstStyle/>
        <a:p>
          <a:endParaRPr lang="it-IT"/>
        </a:p>
      </dgm:t>
    </dgm:pt>
    <dgm:pt modelId="{403948C5-93E9-475E-AFDD-0BB00C4CB601}" type="sibTrans" cxnId="{004855C7-3F4F-434E-B9F6-2BD90185E3FD}">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4331">
        <dgm:presLayoutVars>
          <dgm:bulletEnabled val="1"/>
        </dgm:presLayoutVars>
      </dgm:prSet>
      <dgm:spPr/>
      <dgm:t>
        <a:bodyPr/>
        <a:lstStyle/>
        <a:p>
          <a:endParaRPr lang="it-IT"/>
        </a:p>
      </dgm:t>
    </dgm:pt>
  </dgm:ptLst>
  <dgm:cxnLst>
    <dgm:cxn modelId="{16E05760-499B-45A5-837D-4B7D4CD5175E}" srcId="{B55C8E3D-37A1-430B-86C5-9FA9CE0FBFA2}" destId="{711F2A9E-BD3A-4EE7-A4A9-B689CFF2B8FE}" srcOrd="1" destOrd="0" parTransId="{ADE05347-5887-4694-8A70-7D9C2BDA65CA}" sibTransId="{49D1EBCA-EA9C-4626-82CD-B495D2578BD6}"/>
    <dgm:cxn modelId="{F433F739-6456-4021-B319-E454B2A6C1A4}" srcId="{08A69AA8-EDC3-4067-87A4-16C5B296ED50}" destId="{B55C8E3D-37A1-430B-86C5-9FA9CE0FBFA2}" srcOrd="0" destOrd="0" parTransId="{83FFB124-1AF8-4373-99BE-1236C5CE3EDE}" sibTransId="{7DE47918-972F-49F5-8B59-E9D04D6D086D}"/>
    <dgm:cxn modelId="{7B1A2BBC-B9DA-5646-B914-285224A25B45}" type="presOf" srcId="{711F2A9E-BD3A-4EE7-A4A9-B689CFF2B8FE}" destId="{426FFAB3-137D-491D-A2A0-6540A0EE1560}" srcOrd="0" destOrd="1" presId="urn:microsoft.com/office/officeart/2005/8/layout/list1"/>
    <dgm:cxn modelId="{D342491F-84B3-DF4E-A1A0-B08380D384B2}" type="presOf" srcId="{B55C8E3D-37A1-430B-86C5-9FA9CE0FBFA2}" destId="{266AFCAE-04A3-45C4-917D-3D7BCFEFE5E2}" srcOrd="1" destOrd="0" presId="urn:microsoft.com/office/officeart/2005/8/layout/list1"/>
    <dgm:cxn modelId="{9812EA3A-7985-4454-A88E-792E266C4379}" type="presOf" srcId="{C86B23E8-D535-40FA-B28D-44EB5B997931}" destId="{426FFAB3-137D-491D-A2A0-6540A0EE1560}" srcOrd="0" destOrd="0" presId="urn:microsoft.com/office/officeart/2005/8/layout/list1"/>
    <dgm:cxn modelId="{C6698656-D86D-4528-AFA6-35FC37F0F6D3}" srcId="{B55C8E3D-37A1-430B-86C5-9FA9CE0FBFA2}" destId="{EDBC3EB3-52E6-4D1A-B25D-23BCE2D93F5E}" srcOrd="2" destOrd="0" parTransId="{B1DE10F2-298B-4B2E-AAF9-1B01BBE69D7E}" sibTransId="{4A22E7D1-2C5A-47A9-9011-1B648F57067C}"/>
    <dgm:cxn modelId="{B7E42C72-B064-054C-895D-9EF2F9B10123}" type="presOf" srcId="{B55C8E3D-37A1-430B-86C5-9FA9CE0FBFA2}" destId="{5C0161C7-5019-4EE8-9837-082C87603EE2}" srcOrd="0" destOrd="0" presId="urn:microsoft.com/office/officeart/2005/8/layout/list1"/>
    <dgm:cxn modelId="{48388CBD-FBBE-4262-9135-BF67A2AFD879}" type="presOf" srcId="{EDBC3EB3-52E6-4D1A-B25D-23BCE2D93F5E}" destId="{426FFAB3-137D-491D-A2A0-6540A0EE1560}" srcOrd="0" destOrd="2" presId="urn:microsoft.com/office/officeart/2005/8/layout/list1"/>
    <dgm:cxn modelId="{004855C7-3F4F-434E-B9F6-2BD90185E3FD}" srcId="{B55C8E3D-37A1-430B-86C5-9FA9CE0FBFA2}" destId="{C86B23E8-D535-40FA-B28D-44EB5B997931}" srcOrd="0" destOrd="0" parTransId="{EA0A1427-62A2-40A2-92F2-9ABD5037FDBC}" sibTransId="{403948C5-93E9-475E-AFDD-0BB00C4CB601}"/>
    <dgm:cxn modelId="{16B9155C-B8EE-A14E-AF87-59A5DB47D109}" type="presOf" srcId="{08A69AA8-EDC3-4067-87A4-16C5B296ED50}" destId="{F5375D13-1DFD-443A-9233-2B6238D862B1}" srcOrd="0"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B55C8E3D-37A1-430B-86C5-9FA9CE0FBFA2}">
      <dgm:prSet phldrT="[Testo]" custT="1"/>
      <dgm:spPr>
        <a:solidFill>
          <a:schemeClr val="accent4"/>
        </a:solidFill>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rPr>
            <a:t>Caso 2: l’</a:t>
          </a:r>
          <a:r>
            <a:rPr lang="it-IT" sz="2400" b="0" kern="1200" dirty="0">
              <a:solidFill>
                <a:prstClr val="white"/>
              </a:solidFill>
              <a:effectLst>
                <a:outerShdw blurRad="38100" dist="38100" dir="2700000" algn="tl">
                  <a:srgbClr val="000000">
                    <a:alpha val="43137"/>
                  </a:srgbClr>
                </a:outerShdw>
              </a:effectLst>
              <a:latin typeface="Trebuchet MS" panose="020B0603020202020204" pitchFamily="34" charset="0"/>
              <a:ea typeface="+mn-ea"/>
              <a:cs typeface="+mn-cs"/>
            </a:rPr>
            <a:t>esposizione all’agente biologico è di tipo generico</a:t>
          </a: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711F2A9E-BD3A-4EE7-A4A9-B689CFF2B8FE}">
      <dgm:prSet custT="1"/>
      <dgm:spPr>
        <a:ln>
          <a:solidFill>
            <a:schemeClr val="accent4"/>
          </a:solidFill>
        </a:ln>
      </dgm:spPr>
      <dgm:t>
        <a:bodyPr/>
        <a:lstStyle/>
        <a:p>
          <a:pPr marL="354013" indent="-354013"/>
          <a:r>
            <a:rPr lang="it-IT" sz="2000" dirty="0"/>
            <a:t>Il rischio non è legato direttamente all’attività lavorativa</a:t>
          </a:r>
          <a:endParaRPr lang="it-IT" sz="2000" dirty="0">
            <a:latin typeface="Trebuchet MS" panose="020B0603020202020204" pitchFamily="34" charset="0"/>
          </a:endParaRPr>
        </a:p>
      </dgm:t>
    </dgm:pt>
    <dgm:pt modelId="{ADE05347-5887-4694-8A70-7D9C2BDA65CA}" type="parTrans" cxnId="{16E05760-499B-45A5-837D-4B7D4CD5175E}">
      <dgm:prSet/>
      <dgm:spPr/>
      <dgm:t>
        <a:bodyPr/>
        <a:lstStyle/>
        <a:p>
          <a:endParaRPr lang="it-IT"/>
        </a:p>
      </dgm:t>
    </dgm:pt>
    <dgm:pt modelId="{49D1EBCA-EA9C-4626-82CD-B495D2578BD6}" type="sibTrans" cxnId="{16E05760-499B-45A5-837D-4B7D4CD5175E}">
      <dgm:prSet/>
      <dgm:spPr/>
      <dgm:t>
        <a:bodyPr/>
        <a:lstStyle/>
        <a:p>
          <a:endParaRPr lang="it-IT"/>
        </a:p>
      </dgm:t>
    </dgm:pt>
    <dgm:pt modelId="{72165392-20DC-4A0F-BC4C-F99D131FB57C}">
      <dgm:prSet custT="1"/>
      <dgm:spPr>
        <a:ln>
          <a:solidFill>
            <a:schemeClr val="accent4"/>
          </a:solidFill>
        </a:ln>
      </dgm:spPr>
      <dgm:t>
        <a:bodyPr/>
        <a:lstStyle/>
        <a:p>
          <a:pPr marL="354013" indent="-354013"/>
          <a:r>
            <a:rPr lang="it-IT" sz="2000" dirty="0">
              <a:latin typeface="Trebuchet MS" panose="020B0603020202020204" pitchFamily="34" charset="0"/>
            </a:rPr>
            <a:t>L’esposizione è la stessa della popolazione generale</a:t>
          </a:r>
        </a:p>
      </dgm:t>
    </dgm:pt>
    <dgm:pt modelId="{0816B7DA-D166-4F36-AE75-D5597F764468}" type="parTrans" cxnId="{FF05CD0A-0E62-42FE-99C3-0B51BCFF9F90}">
      <dgm:prSet/>
      <dgm:spPr/>
      <dgm:t>
        <a:bodyPr/>
        <a:lstStyle/>
        <a:p>
          <a:endParaRPr lang="it-IT"/>
        </a:p>
      </dgm:t>
    </dgm:pt>
    <dgm:pt modelId="{A589AD30-71AB-44B0-B2F4-76B2C4D91013}" type="sibTrans" cxnId="{FF05CD0A-0E62-42FE-99C3-0B51BCFF9F90}">
      <dgm:prSet/>
      <dgm:spPr/>
      <dgm:t>
        <a:bodyPr/>
        <a:lstStyle/>
        <a:p>
          <a:endParaRPr lang="it-IT"/>
        </a:p>
      </dgm:t>
    </dgm:pt>
    <dgm:pt modelId="{A22C04CE-C358-48C2-ACA2-BEA0D2DF0BF0}">
      <dgm:prSet custT="1"/>
      <dgm:spPr>
        <a:ln>
          <a:solidFill>
            <a:schemeClr val="accent4"/>
          </a:solidFill>
        </a:ln>
      </dgm:spPr>
      <dgm:t>
        <a:bodyPr/>
        <a:lstStyle/>
        <a:p>
          <a:pPr marL="354013" indent="-354013"/>
          <a:r>
            <a:rPr lang="it-IT" sz="2000" dirty="0">
              <a:latin typeface="Trebuchet MS" panose="020B0603020202020204" pitchFamily="34" charset="0"/>
            </a:rPr>
            <a:t>Attuare almeno le misure anti-contagio disposte dalle autorità </a:t>
          </a:r>
        </a:p>
      </dgm:t>
    </dgm:pt>
    <dgm:pt modelId="{11DDF1AF-C067-4B78-A6B2-62A8234C886F}" type="parTrans" cxnId="{BA50A179-4630-4CEC-B46E-738B7846E5D1}">
      <dgm:prSet/>
      <dgm:spPr/>
      <dgm:t>
        <a:bodyPr/>
        <a:lstStyle/>
        <a:p>
          <a:endParaRPr lang="it-IT"/>
        </a:p>
      </dgm:t>
    </dgm:pt>
    <dgm:pt modelId="{63A2C905-0BB9-4B93-ACE5-601A97CB1E48}" type="sibTrans" cxnId="{BA50A179-4630-4CEC-B46E-738B7846E5D1}">
      <dgm:prSet/>
      <dgm:spPr/>
      <dgm:t>
        <a:bodyPr/>
        <a:lstStyle/>
        <a:p>
          <a:endParaRPr lang="it-IT"/>
        </a:p>
      </dgm:t>
    </dgm:pt>
    <dgm:pt modelId="{B56F1BEF-EEFE-4C69-AF3A-A69B3F3D7428}">
      <dgm:prSet custT="1"/>
      <dgm:spPr>
        <a:ln>
          <a:solidFill>
            <a:schemeClr val="accent4"/>
          </a:solidFill>
        </a:ln>
      </dgm:spPr>
      <dgm:t>
        <a:bodyPr/>
        <a:lstStyle/>
        <a:p>
          <a:pPr marL="354013" indent="-354013"/>
          <a:r>
            <a:rPr lang="it-IT" sz="2000" dirty="0">
              <a:latin typeface="Trebuchet MS" panose="020B0603020202020204" pitchFamily="34" charset="0"/>
            </a:rPr>
            <a:t>Considerare la possibilità del rischio generico aggravato</a:t>
          </a:r>
        </a:p>
      </dgm:t>
    </dgm:pt>
    <dgm:pt modelId="{48477935-D412-4B9D-90AF-81E1FF89CD1F}" type="parTrans" cxnId="{B332007D-92D6-484C-B61E-7D6D84E06E96}">
      <dgm:prSet/>
      <dgm:spPr/>
      <dgm:t>
        <a:bodyPr/>
        <a:lstStyle/>
        <a:p>
          <a:endParaRPr lang="it-IT"/>
        </a:p>
      </dgm:t>
    </dgm:pt>
    <dgm:pt modelId="{BC3E1638-9536-4479-8014-C2C4984395E0}" type="sibTrans" cxnId="{B332007D-92D6-484C-B61E-7D6D84E06E96}">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custLinFactNeighborX="529" custLinFactNeighborY="-4218">
        <dgm:presLayoutVars>
          <dgm:bulletEnabled val="1"/>
        </dgm:presLayoutVars>
      </dgm:prSet>
      <dgm:spPr/>
      <dgm:t>
        <a:bodyPr/>
        <a:lstStyle/>
        <a:p>
          <a:endParaRPr lang="it-IT"/>
        </a:p>
      </dgm:t>
    </dgm:pt>
  </dgm:ptLst>
  <dgm:cxnLst>
    <dgm:cxn modelId="{16E05760-499B-45A5-837D-4B7D4CD5175E}" srcId="{B55C8E3D-37A1-430B-86C5-9FA9CE0FBFA2}" destId="{711F2A9E-BD3A-4EE7-A4A9-B689CFF2B8FE}" srcOrd="1" destOrd="0" parTransId="{ADE05347-5887-4694-8A70-7D9C2BDA65CA}" sibTransId="{49D1EBCA-EA9C-4626-82CD-B495D2578BD6}"/>
    <dgm:cxn modelId="{B0C2B5FB-6035-4819-943D-0305C14EEEF7}" type="presOf" srcId="{72165392-20DC-4A0F-BC4C-F99D131FB57C}" destId="{426FFAB3-137D-491D-A2A0-6540A0EE1560}" srcOrd="0" destOrd="0" presId="urn:microsoft.com/office/officeart/2005/8/layout/list1"/>
    <dgm:cxn modelId="{F433F739-6456-4021-B319-E454B2A6C1A4}" srcId="{08A69AA8-EDC3-4067-87A4-16C5B296ED50}" destId="{B55C8E3D-37A1-430B-86C5-9FA9CE0FBFA2}" srcOrd="0" destOrd="0" parTransId="{83FFB124-1AF8-4373-99BE-1236C5CE3EDE}" sibTransId="{7DE47918-972F-49F5-8B59-E9D04D6D086D}"/>
    <dgm:cxn modelId="{B332007D-92D6-484C-B61E-7D6D84E06E96}" srcId="{B55C8E3D-37A1-430B-86C5-9FA9CE0FBFA2}" destId="{B56F1BEF-EEFE-4C69-AF3A-A69B3F3D7428}" srcOrd="3" destOrd="0" parTransId="{48477935-D412-4B9D-90AF-81E1FF89CD1F}" sibTransId="{BC3E1638-9536-4479-8014-C2C4984395E0}"/>
    <dgm:cxn modelId="{7B1A2BBC-B9DA-5646-B914-285224A25B45}" type="presOf" srcId="{711F2A9E-BD3A-4EE7-A4A9-B689CFF2B8FE}" destId="{426FFAB3-137D-491D-A2A0-6540A0EE1560}" srcOrd="0" destOrd="1" presId="urn:microsoft.com/office/officeart/2005/8/layout/list1"/>
    <dgm:cxn modelId="{D342491F-84B3-DF4E-A1A0-B08380D384B2}" type="presOf" srcId="{B55C8E3D-37A1-430B-86C5-9FA9CE0FBFA2}" destId="{266AFCAE-04A3-45C4-917D-3D7BCFEFE5E2}" srcOrd="1" destOrd="0" presId="urn:microsoft.com/office/officeart/2005/8/layout/list1"/>
    <dgm:cxn modelId="{BAAB90C2-F80E-4A50-95A4-157F7AB909D9}" type="presOf" srcId="{B56F1BEF-EEFE-4C69-AF3A-A69B3F3D7428}" destId="{426FFAB3-137D-491D-A2A0-6540A0EE1560}" srcOrd="0" destOrd="3" presId="urn:microsoft.com/office/officeart/2005/8/layout/list1"/>
    <dgm:cxn modelId="{FF05CD0A-0E62-42FE-99C3-0B51BCFF9F90}" srcId="{B55C8E3D-37A1-430B-86C5-9FA9CE0FBFA2}" destId="{72165392-20DC-4A0F-BC4C-F99D131FB57C}" srcOrd="0" destOrd="0" parTransId="{0816B7DA-D166-4F36-AE75-D5597F764468}" sibTransId="{A589AD30-71AB-44B0-B2F4-76B2C4D91013}"/>
    <dgm:cxn modelId="{B7E42C72-B064-054C-895D-9EF2F9B10123}" type="presOf" srcId="{B55C8E3D-37A1-430B-86C5-9FA9CE0FBFA2}" destId="{5C0161C7-5019-4EE8-9837-082C87603EE2}" srcOrd="0" destOrd="0" presId="urn:microsoft.com/office/officeart/2005/8/layout/list1"/>
    <dgm:cxn modelId="{56AE6F79-FA0C-412F-801C-44FBF95305B2}" type="presOf" srcId="{A22C04CE-C358-48C2-ACA2-BEA0D2DF0BF0}" destId="{426FFAB3-137D-491D-A2A0-6540A0EE1560}" srcOrd="0" destOrd="2" presId="urn:microsoft.com/office/officeart/2005/8/layout/list1"/>
    <dgm:cxn modelId="{BA50A179-4630-4CEC-B46E-738B7846E5D1}" srcId="{B55C8E3D-37A1-430B-86C5-9FA9CE0FBFA2}" destId="{A22C04CE-C358-48C2-ACA2-BEA0D2DF0BF0}" srcOrd="2" destOrd="0" parTransId="{11DDF1AF-C067-4B78-A6B2-62A8234C886F}" sibTransId="{63A2C905-0BB9-4B93-ACE5-601A97CB1E48}"/>
    <dgm:cxn modelId="{16B9155C-B8EE-A14E-AF87-59A5DB47D109}" type="presOf" srcId="{08A69AA8-EDC3-4067-87A4-16C5B296ED50}" destId="{F5375D13-1DFD-443A-9233-2B6238D862B1}" srcOrd="0"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C5FA17-0B38-4F35-A332-9113103BD3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t-IT"/>
        </a:p>
      </dgm:t>
    </dgm:pt>
    <dgm:pt modelId="{BEEFEEB6-8547-415B-AEF8-0FB6A9FF1555}">
      <dgm:prSet phldrT="[Testo]"/>
      <dgm:spPr/>
      <dgm:t>
        <a:bodyPr/>
        <a:lstStyle/>
        <a:p>
          <a:r>
            <a:rPr lang="it-IT" b="1" dirty="0">
              <a:latin typeface="Trebuchet MS" panose="020B0603020202020204" pitchFamily="34" charset="0"/>
            </a:rPr>
            <a:t>Infortunio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2400" dirty="0">
              <a:latin typeface="Trebuchet MS" panose="020B0603020202020204" pitchFamily="34" charset="0"/>
            </a:rPr>
            <a:t>Causa violenta</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D5D174E1-C3B7-4BC9-A755-2DC72E8929D3}">
      <dgm:prSet phldrT="[Testo]" custT="1"/>
      <dgm:spPr/>
      <dgm:t>
        <a:bodyPr/>
        <a:lstStyle/>
        <a:p>
          <a:r>
            <a:rPr lang="it-IT" sz="2400" dirty="0">
              <a:latin typeface="Trebuchet MS" panose="020B0603020202020204" pitchFamily="34" charset="0"/>
            </a:rPr>
            <a:t>Lesione immediata</a:t>
          </a:r>
        </a:p>
      </dgm:t>
    </dgm:pt>
    <dgm:pt modelId="{F65366AA-0D57-42E2-A95E-3174F9175089}" type="parTrans" cxnId="{52519B00-BE3C-40F4-A8A0-59468E4EBDB4}">
      <dgm:prSet/>
      <dgm:spPr/>
      <dgm:t>
        <a:bodyPr/>
        <a:lstStyle/>
        <a:p>
          <a:endParaRPr lang="it-IT"/>
        </a:p>
      </dgm:t>
    </dgm:pt>
    <dgm:pt modelId="{88386726-505A-4332-9C5E-4F0F7784D7AE}" type="sibTrans" cxnId="{52519B00-BE3C-40F4-A8A0-59468E4EBDB4}">
      <dgm:prSet/>
      <dgm:spPr/>
      <dgm:t>
        <a:bodyPr/>
        <a:lstStyle/>
        <a:p>
          <a:endParaRPr lang="it-IT"/>
        </a:p>
      </dgm:t>
    </dgm:pt>
    <dgm:pt modelId="{432D0CD4-559F-46D9-B525-C8B6EA7C7E4B}">
      <dgm:prSet phldrT="[Testo]"/>
      <dgm:spPr/>
      <dgm:t>
        <a:bodyPr/>
        <a:lstStyle/>
        <a:p>
          <a:r>
            <a:rPr lang="it-IT" b="1" dirty="0">
              <a:latin typeface="Trebuchet MS" panose="020B0603020202020204" pitchFamily="34" charset="0"/>
            </a:rPr>
            <a:t>Malattia professionale</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2400" dirty="0">
              <a:latin typeface="Trebuchet MS" panose="020B0603020202020204" pitchFamily="34" charset="0"/>
            </a:rPr>
            <a:t>Esposizione progressiva</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B21D6703-F0D2-4813-B316-92CA424E402B}">
      <dgm:prSet phldrT="[Testo]" custT="1"/>
      <dgm:spPr/>
      <dgm:t>
        <a:bodyPr/>
        <a:lstStyle/>
        <a:p>
          <a:r>
            <a:rPr lang="it-IT" sz="2400" dirty="0">
              <a:latin typeface="Trebuchet MS" panose="020B0603020202020204" pitchFamily="34" charset="0"/>
            </a:rPr>
            <a:t>Compromissione stato di salute nel tempo</a:t>
          </a:r>
        </a:p>
      </dgm:t>
    </dgm:pt>
    <dgm:pt modelId="{000F65F0-BCC9-433F-89C7-E0CFE3B872FB}" type="parTrans" cxnId="{6F347C55-7F91-40BA-905A-D5A3D21DF574}">
      <dgm:prSet/>
      <dgm:spPr/>
      <dgm:t>
        <a:bodyPr/>
        <a:lstStyle/>
        <a:p>
          <a:endParaRPr lang="it-IT"/>
        </a:p>
      </dgm:t>
    </dgm:pt>
    <dgm:pt modelId="{D8532AEA-1883-49ED-9E8B-DA3F7878E960}" type="sibTrans" cxnId="{6F347C55-7F91-40BA-905A-D5A3D21DF574}">
      <dgm:prSet/>
      <dgm:spPr/>
      <dgm:t>
        <a:bodyPr/>
        <a:lstStyle/>
        <a:p>
          <a:endParaRPr lang="it-IT"/>
        </a:p>
      </dgm:t>
    </dgm:pt>
    <dgm:pt modelId="{E3C1772C-E0C8-4A33-BD52-48F9469F53C5}" type="pres">
      <dgm:prSet presAssocID="{46C5FA17-0B38-4F35-A332-9113103BD36E}" presName="theList" presStyleCnt="0">
        <dgm:presLayoutVars>
          <dgm:dir/>
          <dgm:animLvl val="lvl"/>
          <dgm:resizeHandles val="exact"/>
        </dgm:presLayoutVars>
      </dgm:prSet>
      <dgm:spPr/>
      <dgm:t>
        <a:bodyPr/>
        <a:lstStyle/>
        <a:p>
          <a:endParaRPr lang="it-IT"/>
        </a:p>
      </dgm:t>
    </dgm:pt>
    <dgm:pt modelId="{F5F91028-3694-4A37-8C1C-4014765248B4}" type="pres">
      <dgm:prSet presAssocID="{BEEFEEB6-8547-415B-AEF8-0FB6A9FF1555}" presName="compNode" presStyleCnt="0"/>
      <dgm:spPr/>
    </dgm:pt>
    <dgm:pt modelId="{1C881A01-BD29-4393-B3DF-D41FFAEAAA43}" type="pres">
      <dgm:prSet presAssocID="{BEEFEEB6-8547-415B-AEF8-0FB6A9FF1555}" presName="aNode" presStyleLbl="bgShp" presStyleIdx="0" presStyleCnt="2"/>
      <dgm:spPr/>
      <dgm:t>
        <a:bodyPr/>
        <a:lstStyle/>
        <a:p>
          <a:endParaRPr lang="it-IT"/>
        </a:p>
      </dgm:t>
    </dgm:pt>
    <dgm:pt modelId="{CCEA421E-C99B-49B8-85C0-5A515C2288D1}" type="pres">
      <dgm:prSet presAssocID="{BEEFEEB6-8547-415B-AEF8-0FB6A9FF1555}" presName="textNode" presStyleLbl="bgShp" presStyleIdx="0" presStyleCnt="2"/>
      <dgm:spPr/>
      <dgm:t>
        <a:bodyPr/>
        <a:lstStyle/>
        <a:p>
          <a:endParaRPr lang="it-IT"/>
        </a:p>
      </dgm:t>
    </dgm:pt>
    <dgm:pt modelId="{24D2C913-3A83-4C11-B892-47EBC81343E5}" type="pres">
      <dgm:prSet presAssocID="{BEEFEEB6-8547-415B-AEF8-0FB6A9FF1555}" presName="compChildNode" presStyleCnt="0"/>
      <dgm:spPr/>
    </dgm:pt>
    <dgm:pt modelId="{8ADAF977-678D-4FB8-8EDB-50759913A563}" type="pres">
      <dgm:prSet presAssocID="{BEEFEEB6-8547-415B-AEF8-0FB6A9FF1555}" presName="theInnerList" presStyleCnt="0"/>
      <dgm:spPr/>
    </dgm:pt>
    <dgm:pt modelId="{88BFADFA-E9C2-4F6D-8EE3-4FC0CDC616AF}" type="pres">
      <dgm:prSet presAssocID="{45426A8A-CF96-49F4-A76C-C6E67A46B7B1}" presName="childNode" presStyleLbl="node1" presStyleIdx="0" presStyleCnt="4">
        <dgm:presLayoutVars>
          <dgm:bulletEnabled val="1"/>
        </dgm:presLayoutVars>
      </dgm:prSet>
      <dgm:spPr/>
      <dgm:t>
        <a:bodyPr/>
        <a:lstStyle/>
        <a:p>
          <a:endParaRPr lang="it-IT"/>
        </a:p>
      </dgm:t>
    </dgm:pt>
    <dgm:pt modelId="{268A7667-D331-40B9-AD2A-399082FA48F1}" type="pres">
      <dgm:prSet presAssocID="{45426A8A-CF96-49F4-A76C-C6E67A46B7B1}" presName="aSpace2" presStyleCnt="0"/>
      <dgm:spPr/>
    </dgm:pt>
    <dgm:pt modelId="{5E8C9546-BCAA-4D99-9628-DB29E8052437}" type="pres">
      <dgm:prSet presAssocID="{D5D174E1-C3B7-4BC9-A755-2DC72E8929D3}" presName="childNode" presStyleLbl="node1" presStyleIdx="1" presStyleCnt="4">
        <dgm:presLayoutVars>
          <dgm:bulletEnabled val="1"/>
        </dgm:presLayoutVars>
      </dgm:prSet>
      <dgm:spPr/>
      <dgm:t>
        <a:bodyPr/>
        <a:lstStyle/>
        <a:p>
          <a:endParaRPr lang="it-IT"/>
        </a:p>
      </dgm:t>
    </dgm:pt>
    <dgm:pt modelId="{59ADB9CF-727B-49B0-84AC-9B35A85E589B}" type="pres">
      <dgm:prSet presAssocID="{BEEFEEB6-8547-415B-AEF8-0FB6A9FF1555}" presName="aSpace" presStyleCnt="0"/>
      <dgm:spPr/>
    </dgm:pt>
    <dgm:pt modelId="{EABEAE92-6D7D-4CBD-B0EF-D4AC6AA3E9F9}" type="pres">
      <dgm:prSet presAssocID="{432D0CD4-559F-46D9-B525-C8B6EA7C7E4B}" presName="compNode" presStyleCnt="0"/>
      <dgm:spPr/>
    </dgm:pt>
    <dgm:pt modelId="{C030D8D6-9F5A-44BE-99BB-E25A818A0E8D}" type="pres">
      <dgm:prSet presAssocID="{432D0CD4-559F-46D9-B525-C8B6EA7C7E4B}" presName="aNode" presStyleLbl="bgShp" presStyleIdx="1" presStyleCnt="2"/>
      <dgm:spPr/>
      <dgm:t>
        <a:bodyPr/>
        <a:lstStyle/>
        <a:p>
          <a:endParaRPr lang="it-IT"/>
        </a:p>
      </dgm:t>
    </dgm:pt>
    <dgm:pt modelId="{65FD6259-A351-45AA-832C-9520C2A8A9CA}" type="pres">
      <dgm:prSet presAssocID="{432D0CD4-559F-46D9-B525-C8B6EA7C7E4B}" presName="textNode" presStyleLbl="bgShp" presStyleIdx="1" presStyleCnt="2"/>
      <dgm:spPr/>
      <dgm:t>
        <a:bodyPr/>
        <a:lstStyle/>
        <a:p>
          <a:endParaRPr lang="it-IT"/>
        </a:p>
      </dgm:t>
    </dgm:pt>
    <dgm:pt modelId="{318F1A69-92F5-47C9-817E-425CA45A48A9}" type="pres">
      <dgm:prSet presAssocID="{432D0CD4-559F-46D9-B525-C8B6EA7C7E4B}" presName="compChildNode" presStyleCnt="0"/>
      <dgm:spPr/>
    </dgm:pt>
    <dgm:pt modelId="{534102AA-2B20-4C3E-8AD0-495355BC3A4F}" type="pres">
      <dgm:prSet presAssocID="{432D0CD4-559F-46D9-B525-C8B6EA7C7E4B}" presName="theInnerList" presStyleCnt="0"/>
      <dgm:spPr/>
    </dgm:pt>
    <dgm:pt modelId="{625673E7-F1AA-40BB-8E20-5AC746F671B9}" type="pres">
      <dgm:prSet presAssocID="{5678F4C7-20DA-42AF-843E-BE0FE9309C67}" presName="childNode" presStyleLbl="node1" presStyleIdx="2" presStyleCnt="4">
        <dgm:presLayoutVars>
          <dgm:bulletEnabled val="1"/>
        </dgm:presLayoutVars>
      </dgm:prSet>
      <dgm:spPr/>
      <dgm:t>
        <a:bodyPr/>
        <a:lstStyle/>
        <a:p>
          <a:endParaRPr lang="it-IT"/>
        </a:p>
      </dgm:t>
    </dgm:pt>
    <dgm:pt modelId="{1CD175A2-00FA-4FE7-900E-02D54047BF82}" type="pres">
      <dgm:prSet presAssocID="{5678F4C7-20DA-42AF-843E-BE0FE9309C67}" presName="aSpace2" presStyleCnt="0"/>
      <dgm:spPr/>
    </dgm:pt>
    <dgm:pt modelId="{81E34AC4-1AE4-464B-840F-1238C9A4E6E4}" type="pres">
      <dgm:prSet presAssocID="{B21D6703-F0D2-4813-B316-92CA424E402B}" presName="childNode" presStyleLbl="node1" presStyleIdx="3" presStyleCnt="4">
        <dgm:presLayoutVars>
          <dgm:bulletEnabled val="1"/>
        </dgm:presLayoutVars>
      </dgm:prSet>
      <dgm:spPr/>
      <dgm:t>
        <a:bodyPr/>
        <a:lstStyle/>
        <a:p>
          <a:endParaRPr lang="it-IT"/>
        </a:p>
      </dgm:t>
    </dgm:pt>
  </dgm:ptLst>
  <dgm:cxnLst>
    <dgm:cxn modelId="{6B767E1D-0ED6-4127-939E-017DDB6B804F}" srcId="{46C5FA17-0B38-4F35-A332-9113103BD36E}" destId="{BEEFEEB6-8547-415B-AEF8-0FB6A9FF1555}" srcOrd="0" destOrd="0" parTransId="{EAA33C5A-2C03-4C22-84A8-FE210B880E3A}" sibTransId="{A608BDF2-0FA0-4D57-AB8B-46F4F831F811}"/>
    <dgm:cxn modelId="{C872F490-501D-CC4C-87E0-FBFE6931DD17}" type="presOf" srcId="{B21D6703-F0D2-4813-B316-92CA424E402B}" destId="{81E34AC4-1AE4-464B-840F-1238C9A4E6E4}" srcOrd="0" destOrd="0" presId="urn:microsoft.com/office/officeart/2005/8/layout/lProcess2"/>
    <dgm:cxn modelId="{4AFDB438-B62E-AF42-8667-9CF4FD5B4706}" type="presOf" srcId="{432D0CD4-559F-46D9-B525-C8B6EA7C7E4B}" destId="{65FD6259-A351-45AA-832C-9520C2A8A9CA}" srcOrd="1" destOrd="0" presId="urn:microsoft.com/office/officeart/2005/8/layout/lProcess2"/>
    <dgm:cxn modelId="{B3AEFC17-C6A8-ED45-AC05-E4696C1D093F}" type="presOf" srcId="{D5D174E1-C3B7-4BC9-A755-2DC72E8929D3}" destId="{5E8C9546-BCAA-4D99-9628-DB29E8052437}" srcOrd="0" destOrd="0" presId="urn:microsoft.com/office/officeart/2005/8/layout/lProcess2"/>
    <dgm:cxn modelId="{14F14D9F-003B-BE4D-AF6D-0F1A71B5460E}" type="presOf" srcId="{BEEFEEB6-8547-415B-AEF8-0FB6A9FF1555}" destId="{1C881A01-BD29-4393-B3DF-D41FFAEAAA43}" srcOrd="0" destOrd="0" presId="urn:microsoft.com/office/officeart/2005/8/layout/lProcess2"/>
    <dgm:cxn modelId="{BD96915E-E66F-DA45-9E85-80A26893311A}" type="presOf" srcId="{46C5FA17-0B38-4F35-A332-9113103BD36E}" destId="{E3C1772C-E0C8-4A33-BD52-48F9469F53C5}" srcOrd="0" destOrd="0" presId="urn:microsoft.com/office/officeart/2005/8/layout/lProcess2"/>
    <dgm:cxn modelId="{E04E46E6-9E4D-0C46-954E-E222495A0B4D}" type="presOf" srcId="{BEEFEEB6-8547-415B-AEF8-0FB6A9FF1555}" destId="{CCEA421E-C99B-49B8-85C0-5A515C2288D1}" srcOrd="1" destOrd="0" presId="urn:microsoft.com/office/officeart/2005/8/layout/lProcess2"/>
    <dgm:cxn modelId="{52519B00-BE3C-40F4-A8A0-59468E4EBDB4}" srcId="{BEEFEEB6-8547-415B-AEF8-0FB6A9FF1555}" destId="{D5D174E1-C3B7-4BC9-A755-2DC72E8929D3}" srcOrd="1" destOrd="0" parTransId="{F65366AA-0D57-42E2-A95E-3174F9175089}" sibTransId="{88386726-505A-4332-9C5E-4F0F7784D7AE}"/>
    <dgm:cxn modelId="{82E2341F-999B-EA4A-A013-45D5D75ED136}" type="presOf" srcId="{432D0CD4-559F-46D9-B525-C8B6EA7C7E4B}" destId="{C030D8D6-9F5A-44BE-99BB-E25A818A0E8D}" srcOrd="0" destOrd="0" presId="urn:microsoft.com/office/officeart/2005/8/layout/lProcess2"/>
    <dgm:cxn modelId="{D2E3366D-1601-0D49-BB6C-5B8195514E52}" type="presOf" srcId="{45426A8A-CF96-49F4-A76C-C6E67A46B7B1}" destId="{88BFADFA-E9C2-4F6D-8EE3-4FC0CDC616AF}" srcOrd="0" destOrd="0" presId="urn:microsoft.com/office/officeart/2005/8/layout/lProcess2"/>
    <dgm:cxn modelId="{6F347C55-7F91-40BA-905A-D5A3D21DF574}" srcId="{432D0CD4-559F-46D9-B525-C8B6EA7C7E4B}" destId="{B21D6703-F0D2-4813-B316-92CA424E402B}" srcOrd="1" destOrd="0" parTransId="{000F65F0-BCC9-433F-89C7-E0CFE3B872FB}" sibTransId="{D8532AEA-1883-49ED-9E8B-DA3F7878E960}"/>
    <dgm:cxn modelId="{7F8CBCC4-0552-4A09-BDA4-40335E5BC794}" srcId="{432D0CD4-559F-46D9-B525-C8B6EA7C7E4B}" destId="{5678F4C7-20DA-42AF-843E-BE0FE9309C67}" srcOrd="0" destOrd="0" parTransId="{3B2C328D-20BC-4322-B8F1-D606D691EE0A}" sibTransId="{80D927B3-7543-4BBE-AB7C-0808128CA345}"/>
    <dgm:cxn modelId="{B23973FF-3B67-2E41-8E4A-3CFC57E9C95E}" type="presOf" srcId="{5678F4C7-20DA-42AF-843E-BE0FE9309C67}" destId="{625673E7-F1AA-40BB-8E20-5AC746F671B9}" srcOrd="0" destOrd="0" presId="urn:microsoft.com/office/officeart/2005/8/layout/lProcess2"/>
    <dgm:cxn modelId="{4C0442DF-8784-4EE2-9F1F-7385FA97308D}" srcId="{46C5FA17-0B38-4F35-A332-9113103BD36E}" destId="{432D0CD4-559F-46D9-B525-C8B6EA7C7E4B}" srcOrd="1" destOrd="0" parTransId="{D0BA449C-62A0-4E38-8453-96016924881B}" sibTransId="{6E41CCB0-323D-4847-AC6B-4884BD1412AA}"/>
    <dgm:cxn modelId="{E9E6ACA8-1023-4656-8C45-E469417BE07D}" srcId="{BEEFEEB6-8547-415B-AEF8-0FB6A9FF1555}" destId="{45426A8A-CF96-49F4-A76C-C6E67A46B7B1}" srcOrd="0" destOrd="0" parTransId="{19D274E4-0A03-456A-9A98-4217F9C7A695}" sibTransId="{F1A0C60C-DBE6-45DB-BD6D-D404CB6CC7A1}"/>
    <dgm:cxn modelId="{BF014C26-4227-DA49-9072-2268F8CA39DA}" type="presParOf" srcId="{E3C1772C-E0C8-4A33-BD52-48F9469F53C5}" destId="{F5F91028-3694-4A37-8C1C-4014765248B4}" srcOrd="0" destOrd="0" presId="urn:microsoft.com/office/officeart/2005/8/layout/lProcess2"/>
    <dgm:cxn modelId="{31B64299-3D68-1447-A42A-2B1DCD947603}" type="presParOf" srcId="{F5F91028-3694-4A37-8C1C-4014765248B4}" destId="{1C881A01-BD29-4393-B3DF-D41FFAEAAA43}" srcOrd="0" destOrd="0" presId="urn:microsoft.com/office/officeart/2005/8/layout/lProcess2"/>
    <dgm:cxn modelId="{9E256112-24D9-984D-9DC9-7BC65349D476}" type="presParOf" srcId="{F5F91028-3694-4A37-8C1C-4014765248B4}" destId="{CCEA421E-C99B-49B8-85C0-5A515C2288D1}" srcOrd="1" destOrd="0" presId="urn:microsoft.com/office/officeart/2005/8/layout/lProcess2"/>
    <dgm:cxn modelId="{40ADD081-57D3-1549-BB06-67B964B2C273}" type="presParOf" srcId="{F5F91028-3694-4A37-8C1C-4014765248B4}" destId="{24D2C913-3A83-4C11-B892-47EBC81343E5}" srcOrd="2" destOrd="0" presId="urn:microsoft.com/office/officeart/2005/8/layout/lProcess2"/>
    <dgm:cxn modelId="{54C0DD59-04F0-3D4E-892E-53992ABCA875}" type="presParOf" srcId="{24D2C913-3A83-4C11-B892-47EBC81343E5}" destId="{8ADAF977-678D-4FB8-8EDB-50759913A563}" srcOrd="0" destOrd="0" presId="urn:microsoft.com/office/officeart/2005/8/layout/lProcess2"/>
    <dgm:cxn modelId="{BF349EFA-38C5-6D4A-B1AB-7A3C974BB71F}" type="presParOf" srcId="{8ADAF977-678D-4FB8-8EDB-50759913A563}" destId="{88BFADFA-E9C2-4F6D-8EE3-4FC0CDC616AF}" srcOrd="0" destOrd="0" presId="urn:microsoft.com/office/officeart/2005/8/layout/lProcess2"/>
    <dgm:cxn modelId="{13231893-B56B-E34B-A710-76F1ED9776B6}" type="presParOf" srcId="{8ADAF977-678D-4FB8-8EDB-50759913A563}" destId="{268A7667-D331-40B9-AD2A-399082FA48F1}" srcOrd="1" destOrd="0" presId="urn:microsoft.com/office/officeart/2005/8/layout/lProcess2"/>
    <dgm:cxn modelId="{C3234A78-B4CC-2A48-B247-15E482648E57}" type="presParOf" srcId="{8ADAF977-678D-4FB8-8EDB-50759913A563}" destId="{5E8C9546-BCAA-4D99-9628-DB29E8052437}" srcOrd="2" destOrd="0" presId="urn:microsoft.com/office/officeart/2005/8/layout/lProcess2"/>
    <dgm:cxn modelId="{62CF5D0C-30F1-FF4F-B724-8574BE585994}" type="presParOf" srcId="{E3C1772C-E0C8-4A33-BD52-48F9469F53C5}" destId="{59ADB9CF-727B-49B0-84AC-9B35A85E589B}" srcOrd="1" destOrd="0" presId="urn:microsoft.com/office/officeart/2005/8/layout/lProcess2"/>
    <dgm:cxn modelId="{0494A422-80AF-DA4C-868B-70052324F23C}" type="presParOf" srcId="{E3C1772C-E0C8-4A33-BD52-48F9469F53C5}" destId="{EABEAE92-6D7D-4CBD-B0EF-D4AC6AA3E9F9}" srcOrd="2" destOrd="0" presId="urn:microsoft.com/office/officeart/2005/8/layout/lProcess2"/>
    <dgm:cxn modelId="{16A2639E-E470-2145-A365-0E67FC62688D}" type="presParOf" srcId="{EABEAE92-6D7D-4CBD-B0EF-D4AC6AA3E9F9}" destId="{C030D8D6-9F5A-44BE-99BB-E25A818A0E8D}" srcOrd="0" destOrd="0" presId="urn:microsoft.com/office/officeart/2005/8/layout/lProcess2"/>
    <dgm:cxn modelId="{35203848-F4B1-3E4C-A998-6B47ECD40D6C}" type="presParOf" srcId="{EABEAE92-6D7D-4CBD-B0EF-D4AC6AA3E9F9}" destId="{65FD6259-A351-45AA-832C-9520C2A8A9CA}" srcOrd="1" destOrd="0" presId="urn:microsoft.com/office/officeart/2005/8/layout/lProcess2"/>
    <dgm:cxn modelId="{B1983C5E-A97B-F448-A15E-4E9A8CF7319A}" type="presParOf" srcId="{EABEAE92-6D7D-4CBD-B0EF-D4AC6AA3E9F9}" destId="{318F1A69-92F5-47C9-817E-425CA45A48A9}" srcOrd="2" destOrd="0" presId="urn:microsoft.com/office/officeart/2005/8/layout/lProcess2"/>
    <dgm:cxn modelId="{502E84E2-C2A0-9544-9BD4-64D212E63F55}" type="presParOf" srcId="{318F1A69-92F5-47C9-817E-425CA45A48A9}" destId="{534102AA-2B20-4C3E-8AD0-495355BC3A4F}" srcOrd="0" destOrd="0" presId="urn:microsoft.com/office/officeart/2005/8/layout/lProcess2"/>
    <dgm:cxn modelId="{8A23DC78-E680-7F48-AA5F-2F11DF9BA241}" type="presParOf" srcId="{534102AA-2B20-4C3E-8AD0-495355BC3A4F}" destId="{625673E7-F1AA-40BB-8E20-5AC746F671B9}" srcOrd="0" destOrd="0" presId="urn:microsoft.com/office/officeart/2005/8/layout/lProcess2"/>
    <dgm:cxn modelId="{F3F9654D-0B9D-5745-8D75-5EF0D7944E4E}" type="presParOf" srcId="{534102AA-2B20-4C3E-8AD0-495355BC3A4F}" destId="{1CD175A2-00FA-4FE7-900E-02D54047BF82}" srcOrd="1" destOrd="0" presId="urn:microsoft.com/office/officeart/2005/8/layout/lProcess2"/>
    <dgm:cxn modelId="{6BE4E6F9-9328-0740-BE8D-A18BB732D730}" type="presParOf" srcId="{534102AA-2B20-4C3E-8AD0-495355BC3A4F}" destId="{81E34AC4-1AE4-464B-840F-1238C9A4E6E4}"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67C5D0-4FD3-45F2-9005-DAD4E4A36B5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it-IT"/>
        </a:p>
      </dgm:t>
    </dgm:pt>
    <dgm:pt modelId="{30A84AF8-3669-4136-961C-C0AA82177271}">
      <dgm:prSet phldrT="[Testo]" custT="1"/>
      <dgm:spPr/>
      <dgm:t>
        <a:bodyPr/>
        <a:lstStyle/>
        <a:p>
          <a:r>
            <a:rPr lang="it-IT" sz="2000" b="1" noProof="0" dirty="0">
              <a:effectLst/>
              <a:latin typeface="Trebuchet MS" panose="020B0603020202020204" pitchFamily="34" charset="0"/>
            </a:rPr>
            <a:t>Lesione</a:t>
          </a:r>
        </a:p>
      </dgm:t>
    </dgm:pt>
    <dgm:pt modelId="{0C0895BF-6A30-4BE4-A0B8-30F31B341238}" type="parTrans" cxnId="{7F0099F8-65E1-4381-887E-954505BC919A}">
      <dgm:prSet/>
      <dgm:spPr/>
      <dgm:t>
        <a:bodyPr/>
        <a:lstStyle/>
        <a:p>
          <a:endParaRPr lang="it-IT"/>
        </a:p>
      </dgm:t>
    </dgm:pt>
    <dgm:pt modelId="{BBC2C72E-8CC9-42A1-B9A9-B5658B64E22C}" type="sibTrans" cxnId="{7F0099F8-65E1-4381-887E-954505BC919A}">
      <dgm:prSet/>
      <dgm:spPr/>
      <dgm:t>
        <a:bodyPr/>
        <a:lstStyle/>
        <a:p>
          <a:endParaRPr lang="it-IT"/>
        </a:p>
      </dgm:t>
    </dgm:pt>
    <dgm:pt modelId="{1C060531-7BDC-4FEE-AE76-440373360CF9}">
      <dgm:prSet phldrT="[Testo]" custT="1"/>
      <dgm:spPr>
        <a:solidFill>
          <a:srgbClr val="FFE6CC">
            <a:alpha val="89804"/>
          </a:srgbClr>
        </a:solidFill>
      </dgm:spPr>
      <dgm:t>
        <a:bodyPr/>
        <a:lstStyle/>
        <a:p>
          <a:pPr marL="182563" indent="-182563"/>
          <a:r>
            <a:rPr lang="it-IT" sz="1800" b="0" noProof="0" dirty="0">
              <a:effectLst/>
              <a:latin typeface="Trebuchet MS" panose="020B0603020202020204" pitchFamily="34" charset="0"/>
            </a:rPr>
            <a:t>Danno fisico subito dal lavoratore </a:t>
          </a:r>
        </a:p>
      </dgm:t>
    </dgm:pt>
    <dgm:pt modelId="{EB75CD55-ABA0-4D18-8BF3-6F031056A039}" type="parTrans" cxnId="{EA381584-A920-4588-ADD1-1041B4ED2237}">
      <dgm:prSet/>
      <dgm:spPr/>
      <dgm:t>
        <a:bodyPr/>
        <a:lstStyle/>
        <a:p>
          <a:endParaRPr lang="it-IT"/>
        </a:p>
      </dgm:t>
    </dgm:pt>
    <dgm:pt modelId="{1FA1E34C-5BB3-4843-95EB-9E09A15666A6}" type="sibTrans" cxnId="{EA381584-A920-4588-ADD1-1041B4ED2237}">
      <dgm:prSet/>
      <dgm:spPr/>
      <dgm:t>
        <a:bodyPr/>
        <a:lstStyle/>
        <a:p>
          <a:endParaRPr lang="it-IT"/>
        </a:p>
      </dgm:t>
    </dgm:pt>
    <dgm:pt modelId="{9F6C40D8-C2B1-441D-BEB8-90CC9855963F}">
      <dgm:prSet phldrT="[Testo]" custT="1"/>
      <dgm:spPr>
        <a:solidFill>
          <a:schemeClr val="accent1"/>
        </a:solidFill>
      </dgm:spPr>
      <dgm:t>
        <a:bodyPr/>
        <a:lstStyle/>
        <a:p>
          <a:r>
            <a:rPr lang="it-IT" sz="2000" b="1" noProof="0" dirty="0">
              <a:effectLst/>
              <a:latin typeface="Trebuchet MS" panose="020B0603020202020204" pitchFamily="34" charset="0"/>
            </a:rPr>
            <a:t>Occasione di lavoro</a:t>
          </a:r>
        </a:p>
      </dgm:t>
    </dgm:pt>
    <dgm:pt modelId="{0208C409-6734-419B-B89B-9BDD18CF9796}" type="parTrans" cxnId="{66CC1FF3-9544-4F5C-8503-43BF2D7AF280}">
      <dgm:prSet/>
      <dgm:spPr/>
      <dgm:t>
        <a:bodyPr/>
        <a:lstStyle/>
        <a:p>
          <a:endParaRPr lang="it-IT"/>
        </a:p>
      </dgm:t>
    </dgm:pt>
    <dgm:pt modelId="{548A9807-DDD0-4948-9094-03E7380D7C6B}" type="sibTrans" cxnId="{66CC1FF3-9544-4F5C-8503-43BF2D7AF280}">
      <dgm:prSet/>
      <dgm:spPr/>
      <dgm:t>
        <a:bodyPr/>
        <a:lstStyle/>
        <a:p>
          <a:endParaRPr lang="it-IT"/>
        </a:p>
      </dgm:t>
    </dgm:pt>
    <dgm:pt modelId="{B4616F2C-14AE-4FDA-A5EB-A3A251C31AA8}">
      <dgm:prSet phldrT="[Testo]" custT="1"/>
      <dgm:spPr>
        <a:solidFill>
          <a:srgbClr val="CDF9CB">
            <a:alpha val="89804"/>
          </a:srgbClr>
        </a:solidFill>
      </dgm:spPr>
      <dgm:t>
        <a:bodyPr/>
        <a:lstStyle/>
        <a:p>
          <a:pPr marL="182563" indent="-182563"/>
          <a:r>
            <a:rPr lang="it-IT" sz="1800" b="0" noProof="0" dirty="0">
              <a:effectLst/>
              <a:latin typeface="Trebuchet MS" panose="020B0603020202020204" pitchFamily="34" charset="0"/>
            </a:rPr>
            <a:t>Nesso</a:t>
          </a:r>
          <a:r>
            <a:rPr lang="it-IT" sz="1800" b="0" baseline="0" noProof="0" dirty="0">
              <a:effectLst/>
              <a:latin typeface="Trebuchet MS" panose="020B0603020202020204" pitchFamily="34" charset="0"/>
            </a:rPr>
            <a:t> di causalità tra lavoro ed evento</a:t>
          </a:r>
          <a:endParaRPr lang="it-IT" sz="1800" b="0" noProof="0" dirty="0">
            <a:effectLst/>
            <a:latin typeface="Trebuchet MS" panose="020B0603020202020204" pitchFamily="34" charset="0"/>
          </a:endParaRPr>
        </a:p>
      </dgm:t>
    </dgm:pt>
    <dgm:pt modelId="{A3FC7419-A8E8-4757-94BA-27DE95D5AE3D}" type="parTrans" cxnId="{317E6108-B809-4E30-BCF9-151537FB2B51}">
      <dgm:prSet/>
      <dgm:spPr/>
      <dgm:t>
        <a:bodyPr/>
        <a:lstStyle/>
        <a:p>
          <a:endParaRPr lang="it-IT"/>
        </a:p>
      </dgm:t>
    </dgm:pt>
    <dgm:pt modelId="{7502007D-78D0-410F-8BAF-FA1BB6B6F6D9}" type="sibTrans" cxnId="{317E6108-B809-4E30-BCF9-151537FB2B51}">
      <dgm:prSet/>
      <dgm:spPr/>
      <dgm:t>
        <a:bodyPr/>
        <a:lstStyle/>
        <a:p>
          <a:endParaRPr lang="it-IT"/>
        </a:p>
      </dgm:t>
    </dgm:pt>
    <dgm:pt modelId="{90691860-CB89-483F-8B5E-B49ABE1DD622}">
      <dgm:prSet phldrT="[Testo]" custT="1"/>
      <dgm:spPr/>
      <dgm:t>
        <a:bodyPr/>
        <a:lstStyle/>
        <a:p>
          <a:r>
            <a:rPr lang="it-IT" sz="2000" b="1" noProof="0" dirty="0">
              <a:effectLst/>
              <a:latin typeface="Trebuchet MS" panose="020B0603020202020204" pitchFamily="34" charset="0"/>
            </a:rPr>
            <a:t>Causa violenta</a:t>
          </a:r>
        </a:p>
      </dgm:t>
    </dgm:pt>
    <dgm:pt modelId="{71434347-A8D2-4E23-9226-A6B78B4D0569}" type="parTrans" cxnId="{E1FD437A-3048-4450-A42B-3148DD316AD9}">
      <dgm:prSet/>
      <dgm:spPr/>
      <dgm:t>
        <a:bodyPr/>
        <a:lstStyle/>
        <a:p>
          <a:endParaRPr lang="it-IT"/>
        </a:p>
      </dgm:t>
    </dgm:pt>
    <dgm:pt modelId="{32B17D8D-2396-49CB-A9F7-31B36C444FDE}" type="sibTrans" cxnId="{E1FD437A-3048-4450-A42B-3148DD316AD9}">
      <dgm:prSet/>
      <dgm:spPr/>
      <dgm:t>
        <a:bodyPr/>
        <a:lstStyle/>
        <a:p>
          <a:endParaRPr lang="it-IT"/>
        </a:p>
      </dgm:t>
    </dgm:pt>
    <dgm:pt modelId="{A716C1F4-8777-4263-BC76-9BF246CABB4F}">
      <dgm:prSet phldrT="[Testo]" custT="1"/>
      <dgm:spPr>
        <a:solidFill>
          <a:srgbClr val="CBE3F2">
            <a:alpha val="89804"/>
          </a:srgbClr>
        </a:solidFill>
      </dgm:spPr>
      <dgm:t>
        <a:bodyPr/>
        <a:lstStyle/>
        <a:p>
          <a:pPr marL="182563" indent="-182563"/>
          <a:r>
            <a:rPr lang="it-IT" sz="1800" b="0" noProof="0" dirty="0">
              <a:effectLst/>
              <a:latin typeface="Trebuchet MS" panose="020B0603020202020204" pitchFamily="34" charset="0"/>
            </a:rPr>
            <a:t>Fattore</a:t>
          </a:r>
          <a:r>
            <a:rPr lang="it-IT" sz="1800" b="0" baseline="0" noProof="0" dirty="0">
              <a:effectLst/>
              <a:latin typeface="Trebuchet MS" panose="020B0603020202020204" pitchFamily="34" charset="0"/>
            </a:rPr>
            <a:t> che opera dall’esterno nell’ambiente di lavoro</a:t>
          </a:r>
          <a:endParaRPr lang="it-IT" sz="1800" b="0" noProof="0" dirty="0">
            <a:effectLst/>
            <a:latin typeface="Trebuchet MS" panose="020B0603020202020204" pitchFamily="34" charset="0"/>
          </a:endParaRPr>
        </a:p>
      </dgm:t>
    </dgm:pt>
    <dgm:pt modelId="{06936F59-4DF7-4B6E-AC54-E436325F3EA5}" type="parTrans" cxnId="{52E410B7-9348-4EA4-AD82-68EAEBEBCE3D}">
      <dgm:prSet/>
      <dgm:spPr/>
      <dgm:t>
        <a:bodyPr/>
        <a:lstStyle/>
        <a:p>
          <a:endParaRPr lang="it-IT"/>
        </a:p>
      </dgm:t>
    </dgm:pt>
    <dgm:pt modelId="{1210B38F-E479-4E89-9974-07E6D3DEC816}" type="sibTrans" cxnId="{52E410B7-9348-4EA4-AD82-68EAEBEBCE3D}">
      <dgm:prSet/>
      <dgm:spPr/>
      <dgm:t>
        <a:bodyPr/>
        <a:lstStyle/>
        <a:p>
          <a:endParaRPr lang="it-IT"/>
        </a:p>
      </dgm:t>
    </dgm:pt>
    <dgm:pt modelId="{3523649E-56CB-45C4-A195-9C0741399F1F}">
      <dgm:prSet phldrT="[Testo]" custT="1"/>
      <dgm:spPr>
        <a:solidFill>
          <a:srgbClr val="FFE6CC">
            <a:alpha val="89804"/>
          </a:srgbClr>
        </a:solidFill>
      </dgm:spPr>
      <dgm:t>
        <a:bodyPr/>
        <a:lstStyle/>
        <a:p>
          <a:pPr marL="182563" indent="-182563"/>
          <a:r>
            <a:rPr lang="it-IT" sz="1800" b="0" noProof="0" dirty="0">
              <a:effectLst/>
              <a:latin typeface="Trebuchet MS" panose="020B0603020202020204" pitchFamily="34" charset="0"/>
            </a:rPr>
            <a:t>Nel caso specifico è la malattia dimostrata con la positività al tampone o sintomi tipici</a:t>
          </a:r>
        </a:p>
      </dgm:t>
    </dgm:pt>
    <dgm:pt modelId="{71AC50AA-BDBC-4710-B3A9-D45F95312E0F}" type="parTrans" cxnId="{2D2D0F1F-2881-43E8-A2DE-747EB538F4E6}">
      <dgm:prSet/>
      <dgm:spPr/>
      <dgm:t>
        <a:bodyPr/>
        <a:lstStyle/>
        <a:p>
          <a:endParaRPr lang="it-IT"/>
        </a:p>
      </dgm:t>
    </dgm:pt>
    <dgm:pt modelId="{B6F42245-BD94-48A4-AB07-A125620479A5}" type="sibTrans" cxnId="{2D2D0F1F-2881-43E8-A2DE-747EB538F4E6}">
      <dgm:prSet/>
      <dgm:spPr/>
      <dgm:t>
        <a:bodyPr/>
        <a:lstStyle/>
        <a:p>
          <a:endParaRPr lang="it-IT"/>
        </a:p>
      </dgm:t>
    </dgm:pt>
    <dgm:pt modelId="{46B22FC5-299C-4E40-B91A-624FC745A5FC}">
      <dgm:prSet phldrT="[Testo]" custT="1"/>
      <dgm:spPr>
        <a:solidFill>
          <a:srgbClr val="CDF9CB">
            <a:alpha val="89804"/>
          </a:srgbClr>
        </a:solidFill>
      </dgm:spPr>
      <dgm:t>
        <a:bodyPr/>
        <a:lstStyle/>
        <a:p>
          <a:pPr marL="182563" indent="-182563"/>
          <a:r>
            <a:rPr lang="it-IT" sz="1800" b="0" noProof="0" dirty="0">
              <a:effectLst/>
              <a:latin typeface="Trebuchet MS" panose="020B0603020202020204" pitchFamily="34" charset="0"/>
            </a:rPr>
            <a:t>Nel caso specifico </a:t>
          </a:r>
          <a:r>
            <a:rPr lang="it-IT" sz="1800" b="1" noProof="0" dirty="0">
              <a:effectLst/>
              <a:latin typeface="Trebuchet MS" panose="020B0603020202020204" pitchFamily="34" charset="0"/>
            </a:rPr>
            <a:t>va dimostrato che il contagio si è verificato durante il lavoro</a:t>
          </a:r>
        </a:p>
      </dgm:t>
    </dgm:pt>
    <dgm:pt modelId="{1CFC6467-4EB8-49A5-B96F-7CCE9B26AA91}" type="parTrans" cxnId="{8D65663F-EDFE-4F92-83CF-45E76479CF22}">
      <dgm:prSet/>
      <dgm:spPr/>
      <dgm:t>
        <a:bodyPr/>
        <a:lstStyle/>
        <a:p>
          <a:endParaRPr lang="it-IT"/>
        </a:p>
      </dgm:t>
    </dgm:pt>
    <dgm:pt modelId="{EB1E11BE-1ADC-4673-8575-3D37204ABAD9}" type="sibTrans" cxnId="{8D65663F-EDFE-4F92-83CF-45E76479CF22}">
      <dgm:prSet/>
      <dgm:spPr/>
      <dgm:t>
        <a:bodyPr/>
        <a:lstStyle/>
        <a:p>
          <a:endParaRPr lang="it-IT"/>
        </a:p>
      </dgm:t>
    </dgm:pt>
    <dgm:pt modelId="{2339CD36-0C85-4785-B0CA-89D45E4D8D80}">
      <dgm:prSet phldrT="[Testo]" custT="1"/>
      <dgm:spPr>
        <a:solidFill>
          <a:srgbClr val="CBE3F2">
            <a:alpha val="89804"/>
          </a:srgbClr>
        </a:solidFill>
      </dgm:spPr>
      <dgm:t>
        <a:bodyPr/>
        <a:lstStyle/>
        <a:p>
          <a:pPr marL="182563" indent="-182563"/>
          <a:r>
            <a:rPr lang="it-IT" sz="1800" b="0" noProof="0" dirty="0">
              <a:effectLst/>
              <a:latin typeface="Trebuchet MS" panose="020B0603020202020204" pitchFamily="34" charset="0"/>
            </a:rPr>
            <a:t>Nel caso specifico è l’infezione</a:t>
          </a:r>
        </a:p>
      </dgm:t>
    </dgm:pt>
    <dgm:pt modelId="{3F80765B-4220-44B8-A98F-55DF0F7D02C2}" type="parTrans" cxnId="{F0EE5042-586C-4674-ACE0-7948F5A3B52F}">
      <dgm:prSet/>
      <dgm:spPr/>
      <dgm:t>
        <a:bodyPr/>
        <a:lstStyle/>
        <a:p>
          <a:endParaRPr lang="it-IT"/>
        </a:p>
      </dgm:t>
    </dgm:pt>
    <dgm:pt modelId="{67DEAC07-0FA5-47E8-83DD-7659B2D07CDF}" type="sibTrans" cxnId="{F0EE5042-586C-4674-ACE0-7948F5A3B52F}">
      <dgm:prSet/>
      <dgm:spPr/>
      <dgm:t>
        <a:bodyPr/>
        <a:lstStyle/>
        <a:p>
          <a:endParaRPr lang="it-IT"/>
        </a:p>
      </dgm:t>
    </dgm:pt>
    <dgm:pt modelId="{B515CD04-618F-4B5E-9DED-75C09BD84BCD}" type="pres">
      <dgm:prSet presAssocID="{7A67C5D0-4FD3-45F2-9005-DAD4E4A36B55}" presName="Name0" presStyleCnt="0">
        <dgm:presLayoutVars>
          <dgm:dir/>
          <dgm:animLvl val="lvl"/>
          <dgm:resizeHandles val="exact"/>
        </dgm:presLayoutVars>
      </dgm:prSet>
      <dgm:spPr/>
      <dgm:t>
        <a:bodyPr/>
        <a:lstStyle/>
        <a:p>
          <a:endParaRPr lang="it-IT"/>
        </a:p>
      </dgm:t>
    </dgm:pt>
    <dgm:pt modelId="{09C79B8F-5C47-47E3-8918-171ED05A337E}" type="pres">
      <dgm:prSet presAssocID="{30A84AF8-3669-4136-961C-C0AA82177271}" presName="linNode" presStyleCnt="0"/>
      <dgm:spPr/>
    </dgm:pt>
    <dgm:pt modelId="{5D0FC50A-098B-4191-95E0-67DDD737F613}" type="pres">
      <dgm:prSet presAssocID="{30A84AF8-3669-4136-961C-C0AA82177271}" presName="parentText" presStyleLbl="node1" presStyleIdx="0" presStyleCnt="3" custScaleX="130077" custScaleY="83435" custLinFactNeighborX="-1313" custLinFactNeighborY="-151">
        <dgm:presLayoutVars>
          <dgm:chMax val="1"/>
          <dgm:bulletEnabled val="1"/>
        </dgm:presLayoutVars>
      </dgm:prSet>
      <dgm:spPr/>
      <dgm:t>
        <a:bodyPr/>
        <a:lstStyle/>
        <a:p>
          <a:endParaRPr lang="it-IT"/>
        </a:p>
      </dgm:t>
    </dgm:pt>
    <dgm:pt modelId="{6072F605-3308-4D40-825B-7229AB82E2E2}" type="pres">
      <dgm:prSet presAssocID="{30A84AF8-3669-4136-961C-C0AA82177271}" presName="descendantText" presStyleLbl="alignAccFollowNode1" presStyleIdx="0" presStyleCnt="3" custScaleX="160562" custScaleY="82454">
        <dgm:presLayoutVars>
          <dgm:bulletEnabled val="1"/>
        </dgm:presLayoutVars>
      </dgm:prSet>
      <dgm:spPr/>
      <dgm:t>
        <a:bodyPr/>
        <a:lstStyle/>
        <a:p>
          <a:endParaRPr lang="it-IT"/>
        </a:p>
      </dgm:t>
    </dgm:pt>
    <dgm:pt modelId="{2D665B6C-B849-499C-A26F-FF49F35ED754}" type="pres">
      <dgm:prSet presAssocID="{BBC2C72E-8CC9-42A1-B9A9-B5658B64E22C}" presName="sp" presStyleCnt="0"/>
      <dgm:spPr/>
    </dgm:pt>
    <dgm:pt modelId="{3510644F-7797-4869-9AC6-3629DF6F9430}" type="pres">
      <dgm:prSet presAssocID="{9F6C40D8-C2B1-441D-BEB8-90CC9855963F}" presName="linNode" presStyleCnt="0"/>
      <dgm:spPr/>
    </dgm:pt>
    <dgm:pt modelId="{617B5980-866F-4FCB-B5A8-B9B6946F76B7}" type="pres">
      <dgm:prSet presAssocID="{9F6C40D8-C2B1-441D-BEB8-90CC9855963F}" presName="parentText" presStyleLbl="node1" presStyleIdx="1" presStyleCnt="3" custScaleX="150600" custScaleY="83070" custLinFactNeighborY="428">
        <dgm:presLayoutVars>
          <dgm:chMax val="1"/>
          <dgm:bulletEnabled val="1"/>
        </dgm:presLayoutVars>
      </dgm:prSet>
      <dgm:spPr/>
      <dgm:t>
        <a:bodyPr/>
        <a:lstStyle/>
        <a:p>
          <a:endParaRPr lang="it-IT"/>
        </a:p>
      </dgm:t>
    </dgm:pt>
    <dgm:pt modelId="{692F80CA-7005-4B1A-969A-943206D10F51}" type="pres">
      <dgm:prSet presAssocID="{9F6C40D8-C2B1-441D-BEB8-90CC9855963F}" presName="descendantText" presStyleLbl="alignAccFollowNode1" presStyleIdx="1" presStyleCnt="3" custScaleX="185842" custScaleY="82085">
        <dgm:presLayoutVars>
          <dgm:bulletEnabled val="1"/>
        </dgm:presLayoutVars>
      </dgm:prSet>
      <dgm:spPr/>
      <dgm:t>
        <a:bodyPr/>
        <a:lstStyle/>
        <a:p>
          <a:endParaRPr lang="it-IT"/>
        </a:p>
      </dgm:t>
    </dgm:pt>
    <dgm:pt modelId="{962F51EA-CF19-4D41-A516-CEDA0A8852AE}" type="pres">
      <dgm:prSet presAssocID="{548A9807-DDD0-4948-9094-03E7380D7C6B}" presName="sp" presStyleCnt="0"/>
      <dgm:spPr/>
    </dgm:pt>
    <dgm:pt modelId="{5E4F53D1-AA14-4701-A623-07EE4189128F}" type="pres">
      <dgm:prSet presAssocID="{90691860-CB89-483F-8B5E-B49ABE1DD622}" presName="linNode" presStyleCnt="0"/>
      <dgm:spPr/>
    </dgm:pt>
    <dgm:pt modelId="{5A2DF941-554F-4ED7-AC0C-BB9B3889057D}" type="pres">
      <dgm:prSet presAssocID="{90691860-CB89-483F-8B5E-B49ABE1DD622}" presName="parentText" presStyleLbl="node1" presStyleIdx="2" presStyleCnt="3" custScaleX="106067" custScaleY="85278" custLinFactNeighborY="4731">
        <dgm:presLayoutVars>
          <dgm:chMax val="1"/>
          <dgm:bulletEnabled val="1"/>
        </dgm:presLayoutVars>
      </dgm:prSet>
      <dgm:spPr/>
      <dgm:t>
        <a:bodyPr/>
        <a:lstStyle/>
        <a:p>
          <a:endParaRPr lang="it-IT"/>
        </a:p>
      </dgm:t>
    </dgm:pt>
    <dgm:pt modelId="{2E5058B7-1FE3-4714-8B52-D55B11FEBF59}" type="pres">
      <dgm:prSet presAssocID="{90691860-CB89-483F-8B5E-B49ABE1DD622}" presName="descendantText" presStyleLbl="alignAccFollowNode1" presStyleIdx="2" presStyleCnt="3" custScaleX="132030" custScaleY="80300">
        <dgm:presLayoutVars>
          <dgm:bulletEnabled val="1"/>
        </dgm:presLayoutVars>
      </dgm:prSet>
      <dgm:spPr/>
      <dgm:t>
        <a:bodyPr/>
        <a:lstStyle/>
        <a:p>
          <a:endParaRPr lang="it-IT"/>
        </a:p>
      </dgm:t>
    </dgm:pt>
  </dgm:ptLst>
  <dgm:cxnLst>
    <dgm:cxn modelId="{714B17B5-0E3D-5646-8F1D-6521055F5029}" type="presOf" srcId="{A716C1F4-8777-4263-BC76-9BF246CABB4F}" destId="{2E5058B7-1FE3-4714-8B52-D55B11FEBF59}" srcOrd="0" destOrd="0" presId="urn:microsoft.com/office/officeart/2005/8/layout/vList5"/>
    <dgm:cxn modelId="{E1FD437A-3048-4450-A42B-3148DD316AD9}" srcId="{7A67C5D0-4FD3-45F2-9005-DAD4E4A36B55}" destId="{90691860-CB89-483F-8B5E-B49ABE1DD622}" srcOrd="2" destOrd="0" parTransId="{71434347-A8D2-4E23-9226-A6B78B4D0569}" sibTransId="{32B17D8D-2396-49CB-A9F7-31B36C444FDE}"/>
    <dgm:cxn modelId="{EA381584-A920-4588-ADD1-1041B4ED2237}" srcId="{30A84AF8-3669-4136-961C-C0AA82177271}" destId="{1C060531-7BDC-4FEE-AE76-440373360CF9}" srcOrd="0" destOrd="0" parTransId="{EB75CD55-ABA0-4D18-8BF3-6F031056A039}" sibTransId="{1FA1E34C-5BB3-4843-95EB-9E09A15666A6}"/>
    <dgm:cxn modelId="{F0EE5042-586C-4674-ACE0-7948F5A3B52F}" srcId="{90691860-CB89-483F-8B5E-B49ABE1DD622}" destId="{2339CD36-0C85-4785-B0CA-89D45E4D8D80}" srcOrd="1" destOrd="0" parTransId="{3F80765B-4220-44B8-A98F-55DF0F7D02C2}" sibTransId="{67DEAC07-0FA5-47E8-83DD-7659B2D07CDF}"/>
    <dgm:cxn modelId="{317E6108-B809-4E30-BCF9-151537FB2B51}" srcId="{9F6C40D8-C2B1-441D-BEB8-90CC9855963F}" destId="{B4616F2C-14AE-4FDA-A5EB-A3A251C31AA8}" srcOrd="0" destOrd="0" parTransId="{A3FC7419-A8E8-4757-94BA-27DE95D5AE3D}" sibTransId="{7502007D-78D0-410F-8BAF-FA1BB6B6F6D9}"/>
    <dgm:cxn modelId="{46A96BEB-4106-4B44-BBB8-FAACA073F9A7}" type="presOf" srcId="{1C060531-7BDC-4FEE-AE76-440373360CF9}" destId="{6072F605-3308-4D40-825B-7229AB82E2E2}" srcOrd="0" destOrd="0" presId="urn:microsoft.com/office/officeart/2005/8/layout/vList5"/>
    <dgm:cxn modelId="{2BF0A952-EC7C-6A4F-B135-280ADAA82D80}" type="presOf" srcId="{30A84AF8-3669-4136-961C-C0AA82177271}" destId="{5D0FC50A-098B-4191-95E0-67DDD737F613}" srcOrd="0" destOrd="0" presId="urn:microsoft.com/office/officeart/2005/8/layout/vList5"/>
    <dgm:cxn modelId="{CA4C42AA-ABE7-4720-977E-8E71C0C5219C}" type="presOf" srcId="{2339CD36-0C85-4785-B0CA-89D45E4D8D80}" destId="{2E5058B7-1FE3-4714-8B52-D55B11FEBF59}" srcOrd="0" destOrd="1" presId="urn:microsoft.com/office/officeart/2005/8/layout/vList5"/>
    <dgm:cxn modelId="{52E410B7-9348-4EA4-AD82-68EAEBEBCE3D}" srcId="{90691860-CB89-483F-8B5E-B49ABE1DD622}" destId="{A716C1F4-8777-4263-BC76-9BF246CABB4F}" srcOrd="0" destOrd="0" parTransId="{06936F59-4DF7-4B6E-AC54-E436325F3EA5}" sibTransId="{1210B38F-E479-4E89-9974-07E6D3DEC816}"/>
    <dgm:cxn modelId="{8E29970C-3518-AB4B-A5F0-7720C931FE49}" type="presOf" srcId="{7A67C5D0-4FD3-45F2-9005-DAD4E4A36B55}" destId="{B515CD04-618F-4B5E-9DED-75C09BD84BCD}" srcOrd="0" destOrd="0" presId="urn:microsoft.com/office/officeart/2005/8/layout/vList5"/>
    <dgm:cxn modelId="{0A0E4A16-6529-4142-806F-7E4A3C04E363}" type="presOf" srcId="{90691860-CB89-483F-8B5E-B49ABE1DD622}" destId="{5A2DF941-554F-4ED7-AC0C-BB9B3889057D}" srcOrd="0" destOrd="0" presId="urn:microsoft.com/office/officeart/2005/8/layout/vList5"/>
    <dgm:cxn modelId="{7FA3E6DF-5656-9049-8D52-A38114AC3F86}" type="presOf" srcId="{9F6C40D8-C2B1-441D-BEB8-90CC9855963F}" destId="{617B5980-866F-4FCB-B5A8-B9B6946F76B7}" srcOrd="0" destOrd="0" presId="urn:microsoft.com/office/officeart/2005/8/layout/vList5"/>
    <dgm:cxn modelId="{27899FB9-34EC-445F-9EEE-E3007DDBBCB7}" type="presOf" srcId="{46B22FC5-299C-4E40-B91A-624FC745A5FC}" destId="{692F80CA-7005-4B1A-969A-943206D10F51}" srcOrd="0" destOrd="1" presId="urn:microsoft.com/office/officeart/2005/8/layout/vList5"/>
    <dgm:cxn modelId="{2D2D0F1F-2881-43E8-A2DE-747EB538F4E6}" srcId="{30A84AF8-3669-4136-961C-C0AA82177271}" destId="{3523649E-56CB-45C4-A195-9C0741399F1F}" srcOrd="1" destOrd="0" parTransId="{71AC50AA-BDBC-4710-B3A9-D45F95312E0F}" sibTransId="{B6F42245-BD94-48A4-AB07-A125620479A5}"/>
    <dgm:cxn modelId="{8D65663F-EDFE-4F92-83CF-45E76479CF22}" srcId="{9F6C40D8-C2B1-441D-BEB8-90CC9855963F}" destId="{46B22FC5-299C-4E40-B91A-624FC745A5FC}" srcOrd="1" destOrd="0" parTransId="{1CFC6467-4EB8-49A5-B96F-7CCE9B26AA91}" sibTransId="{EB1E11BE-1ADC-4673-8575-3D37204ABAD9}"/>
    <dgm:cxn modelId="{696C5999-5645-41FF-8D0F-807D68325188}" type="presOf" srcId="{3523649E-56CB-45C4-A195-9C0741399F1F}" destId="{6072F605-3308-4D40-825B-7229AB82E2E2}" srcOrd="0" destOrd="1" presId="urn:microsoft.com/office/officeart/2005/8/layout/vList5"/>
    <dgm:cxn modelId="{66CC1FF3-9544-4F5C-8503-43BF2D7AF280}" srcId="{7A67C5D0-4FD3-45F2-9005-DAD4E4A36B55}" destId="{9F6C40D8-C2B1-441D-BEB8-90CC9855963F}" srcOrd="1" destOrd="0" parTransId="{0208C409-6734-419B-B89B-9BDD18CF9796}" sibTransId="{548A9807-DDD0-4948-9094-03E7380D7C6B}"/>
    <dgm:cxn modelId="{5521A832-D2AD-DC48-8CB7-EFE7FC65F059}" type="presOf" srcId="{B4616F2C-14AE-4FDA-A5EB-A3A251C31AA8}" destId="{692F80CA-7005-4B1A-969A-943206D10F51}" srcOrd="0" destOrd="0" presId="urn:microsoft.com/office/officeart/2005/8/layout/vList5"/>
    <dgm:cxn modelId="{7F0099F8-65E1-4381-887E-954505BC919A}" srcId="{7A67C5D0-4FD3-45F2-9005-DAD4E4A36B55}" destId="{30A84AF8-3669-4136-961C-C0AA82177271}" srcOrd="0" destOrd="0" parTransId="{0C0895BF-6A30-4BE4-A0B8-30F31B341238}" sibTransId="{BBC2C72E-8CC9-42A1-B9A9-B5658B64E22C}"/>
    <dgm:cxn modelId="{3E94FE3B-318B-AA48-AA93-DE23ACDEAFEC}" type="presParOf" srcId="{B515CD04-618F-4B5E-9DED-75C09BD84BCD}" destId="{09C79B8F-5C47-47E3-8918-171ED05A337E}" srcOrd="0" destOrd="0" presId="urn:microsoft.com/office/officeart/2005/8/layout/vList5"/>
    <dgm:cxn modelId="{D9CD9D97-D699-FE44-B09A-286B3F16FF04}" type="presParOf" srcId="{09C79B8F-5C47-47E3-8918-171ED05A337E}" destId="{5D0FC50A-098B-4191-95E0-67DDD737F613}" srcOrd="0" destOrd="0" presId="urn:microsoft.com/office/officeart/2005/8/layout/vList5"/>
    <dgm:cxn modelId="{F46D0530-8F61-F048-AB3F-C7DFA0653E68}" type="presParOf" srcId="{09C79B8F-5C47-47E3-8918-171ED05A337E}" destId="{6072F605-3308-4D40-825B-7229AB82E2E2}" srcOrd="1" destOrd="0" presId="urn:microsoft.com/office/officeart/2005/8/layout/vList5"/>
    <dgm:cxn modelId="{ADD4FF61-8BBF-144C-A9DE-D65A45C5D48E}" type="presParOf" srcId="{B515CD04-618F-4B5E-9DED-75C09BD84BCD}" destId="{2D665B6C-B849-499C-A26F-FF49F35ED754}" srcOrd="1" destOrd="0" presId="urn:microsoft.com/office/officeart/2005/8/layout/vList5"/>
    <dgm:cxn modelId="{17D5F63F-BE1E-1844-9A47-52D2BC6106CD}" type="presParOf" srcId="{B515CD04-618F-4B5E-9DED-75C09BD84BCD}" destId="{3510644F-7797-4869-9AC6-3629DF6F9430}" srcOrd="2" destOrd="0" presId="urn:microsoft.com/office/officeart/2005/8/layout/vList5"/>
    <dgm:cxn modelId="{6D1D3753-147F-2D4E-B8C3-C2F42CC79151}" type="presParOf" srcId="{3510644F-7797-4869-9AC6-3629DF6F9430}" destId="{617B5980-866F-4FCB-B5A8-B9B6946F76B7}" srcOrd="0" destOrd="0" presId="urn:microsoft.com/office/officeart/2005/8/layout/vList5"/>
    <dgm:cxn modelId="{4FA74C5B-E379-AD45-8160-BB8F3D5E927A}" type="presParOf" srcId="{3510644F-7797-4869-9AC6-3629DF6F9430}" destId="{692F80CA-7005-4B1A-969A-943206D10F51}" srcOrd="1" destOrd="0" presId="urn:microsoft.com/office/officeart/2005/8/layout/vList5"/>
    <dgm:cxn modelId="{B3A08BA5-8397-0F4D-90BA-A85D64770CAB}" type="presParOf" srcId="{B515CD04-618F-4B5E-9DED-75C09BD84BCD}" destId="{962F51EA-CF19-4D41-A516-CEDA0A8852AE}" srcOrd="3" destOrd="0" presId="urn:microsoft.com/office/officeart/2005/8/layout/vList5"/>
    <dgm:cxn modelId="{37C0C289-EEBA-0B43-AF97-2246DA3A56F4}" type="presParOf" srcId="{B515CD04-618F-4B5E-9DED-75C09BD84BCD}" destId="{5E4F53D1-AA14-4701-A623-07EE4189128F}" srcOrd="4" destOrd="0" presId="urn:microsoft.com/office/officeart/2005/8/layout/vList5"/>
    <dgm:cxn modelId="{5B07F0C2-41C7-A846-8F00-BFE48ABBA2C9}" type="presParOf" srcId="{5E4F53D1-AA14-4701-A623-07EE4189128F}" destId="{5A2DF941-554F-4ED7-AC0C-BB9B3889057D}" srcOrd="0" destOrd="0" presId="urn:microsoft.com/office/officeart/2005/8/layout/vList5"/>
    <dgm:cxn modelId="{389D57DD-8D92-DF4B-8DAD-5988E97F505E}" type="presParOf" srcId="{5E4F53D1-AA14-4701-A623-07EE4189128F}" destId="{2E5058B7-1FE3-4714-8B52-D55B11FEBF5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Governo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t>Pubblica disposizioni per la limitazione del contagio che si applicano alla popolazione generale e ai lavoratori</a:t>
          </a:r>
          <a:endParaRPr lang="it-IT" sz="1800" dirty="0">
            <a:latin typeface="Trebuchet MS" panose="020B0603020202020204" pitchFamily="34" charset="0"/>
          </a:endParaRP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Datore di lavoro</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È il garante della corretta attuazione delle misure indicate dl governo</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22F6FBC0-B78B-45F1-8F74-4521CF090152}">
      <dgm:prSet phldrT="[Testo]" custT="1"/>
      <dgm:spPr/>
      <dgm:t>
        <a:bodyPr/>
        <a:lstStyle/>
        <a:p>
          <a:r>
            <a:rPr lang="it-IT" sz="1800" dirty="0">
              <a:latin typeface="Trebuchet MS" panose="020B0603020202020204" pitchFamily="34" charset="0"/>
            </a:rPr>
            <a:t>Aggiorna la valutazione dei rischi in relazione alla riorganizzazione del lavoro e, in caso di rischio aggravato, per l’esposizione al contagio</a:t>
          </a:r>
        </a:p>
      </dgm:t>
    </dgm:pt>
    <dgm:pt modelId="{02AC4432-D1E2-41DD-86F2-AC7ECC85BF01}" type="parTrans" cxnId="{26BE7414-0807-4278-8E7D-69AB92EB989C}">
      <dgm:prSet/>
      <dgm:spPr/>
      <dgm:t>
        <a:bodyPr/>
        <a:lstStyle/>
        <a:p>
          <a:endParaRPr lang="it-IT"/>
        </a:p>
      </dgm:t>
    </dgm:pt>
    <dgm:pt modelId="{C43370A5-5918-4780-9C89-712E2752CE26}" type="sibTrans" cxnId="{26BE7414-0807-4278-8E7D-69AB92EB989C}">
      <dgm:prSet/>
      <dgm:spPr/>
      <dgm:t>
        <a:bodyPr/>
        <a:lstStyle/>
        <a:p>
          <a:endParaRPr lang="it-IT"/>
        </a:p>
      </dgm:t>
    </dgm:pt>
    <dgm:pt modelId="{717F74EF-611B-2342-9601-5F1591A96321}">
      <dgm:prSet phldrT="[Testo]" custT="1"/>
      <dgm:spPr/>
      <dgm:t>
        <a:bodyPr/>
        <a:lstStyle/>
        <a:p>
          <a:r>
            <a:rPr lang="it-IT" sz="1800" dirty="0">
              <a:latin typeface="Trebuchet MS" panose="020B0603020202020204" pitchFamily="34" charset="0"/>
            </a:rPr>
            <a:t>Adotta le misure dei protocolli applicabili</a:t>
          </a:r>
        </a:p>
      </dgm:t>
    </dgm:pt>
    <dgm:pt modelId="{2F5452CC-3BBE-B543-8983-13BA05A6AA14}" type="parTrans" cxnId="{3B7F9BBD-17EE-D345-8181-C6C3CD70580C}">
      <dgm:prSet/>
      <dgm:spPr/>
    </dgm:pt>
    <dgm:pt modelId="{C4436C2D-421E-1B49-B2BB-E6B2319CD1FB}" type="sibTrans" cxnId="{3B7F9BBD-17EE-D345-8181-C6C3CD70580C}">
      <dgm:prSet/>
      <dgm:spPr/>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728239CC-A356-4B57-85D9-60149BDBA611}" type="presOf" srcId="{432D0CD4-559F-46D9-B525-C8B6EA7C7E4B}" destId="{50EE6393-551C-4124-8CDA-A7DF3281D49A}" srcOrd="1" destOrd="0" presId="urn:microsoft.com/office/officeart/2005/8/layout/list1"/>
    <dgm:cxn modelId="{4C0442DF-8784-4EE2-9F1F-7385FA97308D}" srcId="{46C5FA17-0B38-4F35-A332-9113103BD36E}" destId="{432D0CD4-559F-46D9-B525-C8B6EA7C7E4B}" srcOrd="1" destOrd="0" parTransId="{D0BA449C-62A0-4E38-8453-96016924881B}" sibTransId="{6E41CCB0-323D-4847-AC6B-4884BD1412AA}"/>
    <dgm:cxn modelId="{E26F107A-C6E4-2B4D-B0E8-9667F58D9728}" type="presOf" srcId="{717F74EF-611B-2342-9601-5F1591A96321}" destId="{2F5BBDE0-0782-44E0-B426-19E542288A17}" srcOrd="0" destOrd="1" presId="urn:microsoft.com/office/officeart/2005/8/layout/list1"/>
    <dgm:cxn modelId="{07083080-6DD0-4F90-A83A-EB83826399B5}" type="presOf" srcId="{432D0CD4-559F-46D9-B525-C8B6EA7C7E4B}" destId="{1F0BF0EE-83DB-4F0D-B0AC-C123C95638F0}" srcOrd="0" destOrd="0" presId="urn:microsoft.com/office/officeart/2005/8/layout/list1"/>
    <dgm:cxn modelId="{A1CB4CFA-A2E1-4D81-9FE4-F52161C3CBC4}" type="presOf" srcId="{BEEFEEB6-8547-415B-AEF8-0FB6A9FF1555}" destId="{3CDF54FE-B9B4-4550-A7BC-7A2023AE0576}" srcOrd="0" destOrd="0" presId="urn:microsoft.com/office/officeart/2005/8/layout/list1"/>
    <dgm:cxn modelId="{E9E6ACA8-1023-4656-8C45-E469417BE07D}" srcId="{BEEFEEB6-8547-415B-AEF8-0FB6A9FF1555}" destId="{45426A8A-CF96-49F4-A76C-C6E67A46B7B1}" srcOrd="0" destOrd="0" parTransId="{19D274E4-0A03-456A-9A98-4217F9C7A695}" sibTransId="{F1A0C60C-DBE6-45DB-BD6D-D404CB6CC7A1}"/>
    <dgm:cxn modelId="{3B7F9BBD-17EE-D345-8181-C6C3CD70580C}" srcId="{432D0CD4-559F-46D9-B525-C8B6EA7C7E4B}" destId="{717F74EF-611B-2342-9601-5F1591A96321}" srcOrd="1" destOrd="0" parTransId="{2F5452CC-3BBE-B543-8983-13BA05A6AA14}" sibTransId="{C4436C2D-421E-1B49-B2BB-E6B2319CD1FB}"/>
    <dgm:cxn modelId="{6B767E1D-0ED6-4127-939E-017DDB6B804F}" srcId="{46C5FA17-0B38-4F35-A332-9113103BD36E}" destId="{BEEFEEB6-8547-415B-AEF8-0FB6A9FF1555}" srcOrd="0" destOrd="0" parTransId="{EAA33C5A-2C03-4C22-84A8-FE210B880E3A}" sibTransId="{A608BDF2-0FA0-4D57-AB8B-46F4F831F811}"/>
    <dgm:cxn modelId="{7C62D8F5-01CA-4E60-87BE-64627169AA2B}" type="presOf" srcId="{45426A8A-CF96-49F4-A76C-C6E67A46B7B1}" destId="{249F41EA-56AF-445B-93F0-1B893A4AFD09}"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A442533C-2BB6-4EAD-B146-9D6B2F9B98BA}" type="presOf" srcId="{22F6FBC0-B78B-45F1-8F74-4521CF090152}" destId="{2F5BBDE0-0782-44E0-B426-19E542288A17}" srcOrd="0" destOrd="2" presId="urn:microsoft.com/office/officeart/2005/8/layout/list1"/>
    <dgm:cxn modelId="{7F8CBCC4-0552-4A09-BDA4-40335E5BC794}" srcId="{432D0CD4-559F-46D9-B525-C8B6EA7C7E4B}" destId="{5678F4C7-20DA-42AF-843E-BE0FE9309C67}" srcOrd="0" destOrd="0" parTransId="{3B2C328D-20BC-4322-B8F1-D606D691EE0A}" sibTransId="{80D927B3-7543-4BBE-AB7C-0808128CA345}"/>
    <dgm:cxn modelId="{F1BC06B0-BEF3-4C27-BF2E-012AE13EDFCC}" type="presOf" srcId="{BEEFEEB6-8547-415B-AEF8-0FB6A9FF1555}" destId="{1EB4A618-5D37-4848-9C1B-8A38E6995016}" srcOrd="1" destOrd="0" presId="urn:microsoft.com/office/officeart/2005/8/layout/list1"/>
    <dgm:cxn modelId="{C5E6CB78-8166-4E64-8937-844829E6BFD5}" type="presOf" srcId="{5678F4C7-20DA-42AF-843E-BE0FE9309C67}" destId="{2F5BBDE0-0782-44E0-B426-19E542288A17}" srcOrd="0" destOrd="0" presId="urn:microsoft.com/office/officeart/2005/8/layout/list1"/>
    <dgm:cxn modelId="{26BE7414-0807-4278-8E7D-69AB92EB989C}" srcId="{432D0CD4-559F-46D9-B525-C8B6EA7C7E4B}" destId="{22F6FBC0-B78B-45F1-8F74-4521CF090152}" srcOrd="2" destOrd="0" parTransId="{02AC4432-D1E2-41DD-86F2-AC7ECC85BF01}" sibTransId="{C43370A5-5918-4780-9C89-712E2752CE26}"/>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Dirigente delegato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È</a:t>
          </a:r>
          <a:r>
            <a:rPr lang="it-IT" sz="1800" baseline="0" dirty="0">
              <a:latin typeface="Trebuchet MS" panose="020B0603020202020204" pitchFamily="34" charset="0"/>
            </a:rPr>
            <a:t> il responsabile dell’attuazione dei compiti che gli vengono assegnati</a:t>
          </a:r>
          <a:endParaRPr lang="it-IT" sz="1800" dirty="0">
            <a:latin typeface="Trebuchet MS" panose="020B0603020202020204" pitchFamily="34" charset="0"/>
          </a:endParaRP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3C6D1B90-D58D-4442-B898-0498091C58A2}">
      <dgm:prSet phldrT="[Testo]" custT="1"/>
      <dgm:spPr/>
      <dgm:t>
        <a:bodyPr/>
        <a:lstStyle/>
        <a:p>
          <a:r>
            <a:rPr lang="it-IT" sz="1800" dirty="0">
              <a:latin typeface="Trebuchet MS" panose="020B0603020202020204" pitchFamily="34" charset="0"/>
            </a:rPr>
            <a:t>Organizza le attività e vigila attuando le disposizioni del dl</a:t>
          </a:r>
        </a:p>
      </dgm:t>
    </dgm:pt>
    <dgm:pt modelId="{C96C70F8-D744-46BB-A3CD-672C2F3E0313}" type="parTrans" cxnId="{8DDC4C11-8A29-419B-907C-B0EF0851FFA7}">
      <dgm:prSet/>
      <dgm:spPr/>
      <dgm:t>
        <a:bodyPr/>
        <a:lstStyle/>
        <a:p>
          <a:endParaRPr lang="it-IT"/>
        </a:p>
      </dgm:t>
    </dgm:pt>
    <dgm:pt modelId="{22F8DC00-59D5-45F6-B3FE-379AAA13BDB3}" type="sibTrans" cxnId="{8DDC4C11-8A29-419B-907C-B0EF0851FFA7}">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1"/>
      <dgm:spPr/>
      <dgm:t>
        <a:bodyPr/>
        <a:lstStyle/>
        <a:p>
          <a:endParaRPr lang="it-IT"/>
        </a:p>
      </dgm:t>
    </dgm:pt>
    <dgm:pt modelId="{1EB4A618-5D37-4848-9C1B-8A38E6995016}" type="pres">
      <dgm:prSet presAssocID="{BEEFEEB6-8547-415B-AEF8-0FB6A9FF1555}" presName="parentText" presStyleLbl="node1" presStyleIdx="0" presStyleCnt="1" custLinFactNeighborY="-21087">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1" custLinFactY="27052" custLinFactNeighborX="156" custLinFactNeighborY="100000">
        <dgm:presLayoutVars>
          <dgm:bulletEnabled val="1"/>
        </dgm:presLayoutVars>
      </dgm:prSet>
      <dgm:spPr/>
      <dgm:t>
        <a:bodyPr/>
        <a:lstStyle/>
        <a:p>
          <a:endParaRPr lang="it-IT"/>
        </a:p>
      </dgm:t>
    </dgm:pt>
  </dgm:ptLst>
  <dgm:cxnLst>
    <dgm:cxn modelId="{A1CB4CFA-A2E1-4D81-9FE4-F52161C3CBC4}" type="presOf" srcId="{BEEFEEB6-8547-415B-AEF8-0FB6A9FF1555}" destId="{3CDF54FE-B9B4-4550-A7BC-7A2023AE0576}" srcOrd="0" destOrd="0" presId="urn:microsoft.com/office/officeart/2005/8/layout/list1"/>
    <dgm:cxn modelId="{E9E6ACA8-1023-4656-8C45-E469417BE07D}" srcId="{BEEFEEB6-8547-415B-AEF8-0FB6A9FF1555}" destId="{45426A8A-CF96-49F4-A76C-C6E67A46B7B1}" srcOrd="0" destOrd="0" parTransId="{19D274E4-0A03-456A-9A98-4217F9C7A695}" sibTransId="{F1A0C60C-DBE6-45DB-BD6D-D404CB6CC7A1}"/>
    <dgm:cxn modelId="{8DDC4C11-8A29-419B-907C-B0EF0851FFA7}" srcId="{BEEFEEB6-8547-415B-AEF8-0FB6A9FF1555}" destId="{3C6D1B90-D58D-4442-B898-0498091C58A2}" srcOrd="1" destOrd="0" parTransId="{C96C70F8-D744-46BB-A3CD-672C2F3E0313}" sibTransId="{22F8DC00-59D5-45F6-B3FE-379AAA13BDB3}"/>
    <dgm:cxn modelId="{6B767E1D-0ED6-4127-939E-017DDB6B804F}" srcId="{46C5FA17-0B38-4F35-A332-9113103BD36E}" destId="{BEEFEEB6-8547-415B-AEF8-0FB6A9FF1555}" srcOrd="0" destOrd="0" parTransId="{EAA33C5A-2C03-4C22-84A8-FE210B880E3A}" sibTransId="{A608BDF2-0FA0-4D57-AB8B-46F4F831F811}"/>
    <dgm:cxn modelId="{6FB3D342-C98F-4515-A750-FB905C36BD80}" type="presOf" srcId="{46C5FA17-0B38-4F35-A332-9113103BD36E}" destId="{F0462C7B-0529-43A9-82F2-737E6CBAF763}" srcOrd="0" destOrd="0" presId="urn:microsoft.com/office/officeart/2005/8/layout/list1"/>
    <dgm:cxn modelId="{7C62D8F5-01CA-4E60-87BE-64627169AA2B}" type="presOf" srcId="{45426A8A-CF96-49F4-A76C-C6E67A46B7B1}" destId="{249F41EA-56AF-445B-93F0-1B893A4AFD09}" srcOrd="0" destOrd="0" presId="urn:microsoft.com/office/officeart/2005/8/layout/list1"/>
    <dgm:cxn modelId="{F1BC06B0-BEF3-4C27-BF2E-012AE13EDFCC}" type="presOf" srcId="{BEEFEEB6-8547-415B-AEF8-0FB6A9FF1555}" destId="{1EB4A618-5D37-4848-9C1B-8A38E6995016}" srcOrd="1" destOrd="0" presId="urn:microsoft.com/office/officeart/2005/8/layout/list1"/>
    <dgm:cxn modelId="{A0C951FB-AF5C-466F-89C6-4E16C893D52B}" type="presOf" srcId="{3C6D1B90-D58D-4442-B898-0498091C58A2}" destId="{249F41EA-56AF-445B-93F0-1B893A4AFD09}" srcOrd="0" destOrd="1"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95D752-B26B-4691-9D50-F5B03873F19E}">
      <dsp:nvSpPr>
        <dsp:cNvPr id="0" name=""/>
        <dsp:cNvSpPr/>
      </dsp:nvSpPr>
      <dsp:spPr>
        <a:xfrm>
          <a:off x="902063" y="697"/>
          <a:ext cx="593637" cy="59363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EA29A2-33DC-494B-B9FF-5BA562B69F5B}">
      <dsp:nvSpPr>
        <dsp:cNvPr id="0" name=""/>
        <dsp:cNvSpPr/>
      </dsp:nvSpPr>
      <dsp:spPr>
        <a:xfrm>
          <a:off x="1198882" y="697"/>
          <a:ext cx="3167270" cy="59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it-IT" sz="2400" u="none" kern="1200" dirty="0"/>
            <a:t>Contatto diretto</a:t>
          </a:r>
        </a:p>
      </dsp:txBody>
      <dsp:txXfrm>
        <a:off x="1198882" y="697"/>
        <a:ext cx="3167270" cy="593637"/>
      </dsp:txXfrm>
    </dsp:sp>
    <dsp:sp modelId="{75C6C7B9-68FE-45DB-B339-75A21C328F34}">
      <dsp:nvSpPr>
        <dsp:cNvPr id="0" name=""/>
        <dsp:cNvSpPr/>
      </dsp:nvSpPr>
      <dsp:spPr>
        <a:xfrm>
          <a:off x="902063" y="594334"/>
          <a:ext cx="593637" cy="593637"/>
        </a:xfrm>
        <a:prstGeom prst="ellipse">
          <a:avLst/>
        </a:prstGeom>
        <a:solidFill>
          <a:schemeClr val="accent3">
            <a:alpha val="50000"/>
            <a:hueOff val="4500961"/>
            <a:satOff val="407"/>
            <a:lumOff val="-43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945026-CE5D-4848-85CF-A48AD815E006}">
      <dsp:nvSpPr>
        <dsp:cNvPr id="0" name=""/>
        <dsp:cNvSpPr/>
      </dsp:nvSpPr>
      <dsp:spPr>
        <a:xfrm>
          <a:off x="1198882" y="594334"/>
          <a:ext cx="3167270" cy="59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it-IT" sz="2400" u="none" kern="1200" dirty="0"/>
            <a:t>Mani</a:t>
          </a:r>
        </a:p>
      </dsp:txBody>
      <dsp:txXfrm>
        <a:off x="1198882" y="594334"/>
        <a:ext cx="3167270" cy="593637"/>
      </dsp:txXfrm>
    </dsp:sp>
    <dsp:sp modelId="{609792EB-2308-4C7A-AF73-8DC64445B072}">
      <dsp:nvSpPr>
        <dsp:cNvPr id="0" name=""/>
        <dsp:cNvSpPr/>
      </dsp:nvSpPr>
      <dsp:spPr>
        <a:xfrm>
          <a:off x="902063" y="1187971"/>
          <a:ext cx="593637" cy="593637"/>
        </a:xfrm>
        <a:prstGeom prst="ellipse">
          <a:avLst/>
        </a:prstGeom>
        <a:solidFill>
          <a:schemeClr val="accent3">
            <a:alpha val="50000"/>
            <a:hueOff val="9001922"/>
            <a:satOff val="813"/>
            <a:lumOff val="-86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DA4CD3F-D6B0-4B27-A79A-CDF401CF8383}">
      <dsp:nvSpPr>
        <dsp:cNvPr id="0" name=""/>
        <dsp:cNvSpPr/>
      </dsp:nvSpPr>
      <dsp:spPr>
        <a:xfrm>
          <a:off x="1198882" y="1187971"/>
          <a:ext cx="3167270" cy="59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it-IT" sz="2400" u="none" kern="1200" dirty="0"/>
            <a:t>Contaminazione fecale</a:t>
          </a:r>
        </a:p>
      </dsp:txBody>
      <dsp:txXfrm>
        <a:off x="1198882" y="1187971"/>
        <a:ext cx="3167270" cy="5936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513A3C-601C-47D6-BB20-56A16AC67CB8}">
      <dsp:nvSpPr>
        <dsp:cNvPr id="0" name=""/>
        <dsp:cNvSpPr/>
      </dsp:nvSpPr>
      <dsp:spPr>
        <a:xfrm>
          <a:off x="947610" y="915"/>
          <a:ext cx="551451" cy="55145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A66E352-6B51-4561-94DF-AB3B5DB6B926}">
      <dsp:nvSpPr>
        <dsp:cNvPr id="0" name=""/>
        <dsp:cNvSpPr/>
      </dsp:nvSpPr>
      <dsp:spPr>
        <a:xfrm>
          <a:off x="1223336" y="915"/>
          <a:ext cx="2942193" cy="55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it-IT" sz="2400" u="none" kern="1200" dirty="0"/>
            <a:t>Materiale </a:t>
          </a:r>
        </a:p>
      </dsp:txBody>
      <dsp:txXfrm>
        <a:off x="1223336" y="915"/>
        <a:ext cx="2942193" cy="551451"/>
      </dsp:txXfrm>
    </dsp:sp>
    <dsp:sp modelId="{B7468DA3-4511-40CF-9B65-F217BF591D3C}">
      <dsp:nvSpPr>
        <dsp:cNvPr id="0" name=""/>
        <dsp:cNvSpPr/>
      </dsp:nvSpPr>
      <dsp:spPr>
        <a:xfrm>
          <a:off x="947610" y="552366"/>
          <a:ext cx="551451" cy="551451"/>
        </a:xfrm>
        <a:prstGeom prst="ellipse">
          <a:avLst/>
        </a:prstGeom>
        <a:solidFill>
          <a:schemeClr val="accent4">
            <a:alpha val="50000"/>
            <a:hueOff val="928412"/>
            <a:satOff val="-28205"/>
            <a:lumOff val="9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2E2D451-E199-4845-986A-86EF0999EA4C}">
      <dsp:nvSpPr>
        <dsp:cNvPr id="0" name=""/>
        <dsp:cNvSpPr/>
      </dsp:nvSpPr>
      <dsp:spPr>
        <a:xfrm>
          <a:off x="1223336" y="552366"/>
          <a:ext cx="2942193" cy="55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it-IT" sz="2400" u="none" kern="1200" dirty="0"/>
            <a:t>Temperatura</a:t>
          </a:r>
        </a:p>
      </dsp:txBody>
      <dsp:txXfrm>
        <a:off x="1223336" y="552366"/>
        <a:ext cx="2942193" cy="551451"/>
      </dsp:txXfrm>
    </dsp:sp>
    <dsp:sp modelId="{DF56FEE9-7E05-4B8B-B40C-95BE5314E097}">
      <dsp:nvSpPr>
        <dsp:cNvPr id="0" name=""/>
        <dsp:cNvSpPr/>
      </dsp:nvSpPr>
      <dsp:spPr>
        <a:xfrm>
          <a:off x="947610" y="1103817"/>
          <a:ext cx="551451" cy="551451"/>
        </a:xfrm>
        <a:prstGeom prst="ellipse">
          <a:avLst/>
        </a:prstGeom>
        <a:solidFill>
          <a:schemeClr val="accent4">
            <a:alpha val="50000"/>
            <a:hueOff val="1856823"/>
            <a:satOff val="-56410"/>
            <a:lumOff val="1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5947F13-C4B6-4D40-94ED-A7D94191A627}">
      <dsp:nvSpPr>
        <dsp:cNvPr id="0" name=""/>
        <dsp:cNvSpPr/>
      </dsp:nvSpPr>
      <dsp:spPr>
        <a:xfrm>
          <a:off x="1223336" y="1103817"/>
          <a:ext cx="2942193" cy="55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it-IT" sz="2400" u="none" kern="1200" dirty="0"/>
            <a:t>Umidità </a:t>
          </a:r>
        </a:p>
      </dsp:txBody>
      <dsp:txXfrm>
        <a:off x="1223336" y="1103817"/>
        <a:ext cx="2942193" cy="55145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u="none">
                <a:latin typeface="Arial" charset="0"/>
                <a:ea typeface="+mn-ea"/>
                <a:cs typeface="+mn-cs"/>
              </a:defRPr>
            </a:lvl1pPr>
          </a:lstStyle>
          <a:p>
            <a:pPr>
              <a:defRPr/>
            </a:pPr>
            <a:endParaRPr lang="it-IT" dirty="0">
              <a:latin typeface="Trebuchet MS" panose="020B0603020202020204" pitchFamily="34" charset="0"/>
            </a:endParaRPr>
          </a:p>
        </p:txBody>
      </p:sp>
      <p:sp>
        <p:nvSpPr>
          <p:cNvPr id="666627"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u="none">
                <a:latin typeface="Arial" charset="0"/>
                <a:ea typeface="+mn-ea"/>
                <a:cs typeface="+mn-cs"/>
              </a:defRPr>
            </a:lvl1pPr>
          </a:lstStyle>
          <a:p>
            <a:pPr>
              <a:defRPr/>
            </a:pPr>
            <a:endParaRPr lang="it-IT" dirty="0">
              <a:latin typeface="Trebuchet MS" panose="020B0603020202020204" pitchFamily="34" charset="0"/>
            </a:endParaRPr>
          </a:p>
        </p:txBody>
      </p:sp>
      <p:sp>
        <p:nvSpPr>
          <p:cNvPr id="666628"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u="none">
                <a:latin typeface="Arial" charset="0"/>
                <a:ea typeface="+mn-ea"/>
                <a:cs typeface="+mn-cs"/>
              </a:defRPr>
            </a:lvl1pPr>
          </a:lstStyle>
          <a:p>
            <a:pPr>
              <a:defRPr/>
            </a:pPr>
            <a:endParaRPr lang="it-IT" dirty="0">
              <a:latin typeface="Trebuchet MS" panose="020B0603020202020204" pitchFamily="34" charset="0"/>
            </a:endParaRPr>
          </a:p>
        </p:txBody>
      </p:sp>
      <p:sp>
        <p:nvSpPr>
          <p:cNvPr id="666629"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u="none">
                <a:cs typeface="Arial" charset="0"/>
              </a:defRPr>
            </a:lvl1pPr>
          </a:lstStyle>
          <a:p>
            <a:pPr>
              <a:defRPr/>
            </a:pPr>
            <a:fld id="{9663DCA5-E0E2-0744-A5F5-5E078B9D55EC}" type="slidenum">
              <a:rPr lang="it-IT">
                <a:latin typeface="Trebuchet MS" panose="020B0603020202020204" pitchFamily="34" charset="0"/>
                <a:ea typeface="Trebuchet MS"/>
              </a:rPr>
              <a:pPr>
                <a:defRPr/>
              </a:pPr>
              <a:t>‹N›</a:t>
            </a:fld>
            <a:endParaRPr lang="it-IT" dirty="0">
              <a:latin typeface="Trebuchet MS" panose="020B0603020202020204" pitchFamily="34" charset="0"/>
              <a:ea typeface="Trebuchet MS"/>
            </a:endParaRPr>
          </a:p>
        </p:txBody>
      </p:sp>
    </p:spTree>
    <p:extLst>
      <p:ext uri="{BB962C8B-B14F-4D97-AF65-F5344CB8AC3E}">
        <p14:creationId xmlns:p14="http://schemas.microsoft.com/office/powerpoint/2010/main" xmlns="" val="1593747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6021"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86023" name="Rectangle 7"/>
          <p:cNvSpPr>
            <a:spLocks noGrp="1" noChangeArrowheads="1"/>
          </p:cNvSpPr>
          <p:nvPr>
            <p:ph type="sldNum" sz="quarter" idx="5"/>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u="none">
                <a:latin typeface="Trebuchet MS" panose="020B0603020202020204" pitchFamily="34" charset="0"/>
                <a:ea typeface="Trebuchet MS"/>
                <a:cs typeface="Arial" charset="0"/>
              </a:defRPr>
            </a:lvl1pPr>
          </a:lstStyle>
          <a:p>
            <a:pPr>
              <a:defRPr/>
            </a:pPr>
            <a:fld id="{4DB6980D-16AF-B34F-A02E-C2566F0954CB}" type="slidenum">
              <a:rPr lang="it-IT" smtClean="0"/>
              <a:pPr>
                <a:defRPr/>
              </a:pPr>
              <a:t>‹N›</a:t>
            </a:fld>
            <a:endParaRPr lang="it-IT" dirty="0"/>
          </a:p>
        </p:txBody>
      </p:sp>
    </p:spTree>
    <p:extLst>
      <p:ext uri="{BB962C8B-B14F-4D97-AF65-F5344CB8AC3E}">
        <p14:creationId xmlns:p14="http://schemas.microsoft.com/office/powerpoint/2010/main" xmlns="" val="3644145814"/>
      </p:ext>
    </p:extLst>
  </p:cSld>
  <p:clrMap bg1="lt1" tx1="dk1" bg2="lt2" tx2="dk2" accent1="accent1" accent2="accent2" accent3="accent3" accent4="accent4" accent5="accent5" accent6="accent6" hlink="hlink" folHlink="folHlink"/>
  <p:hf hdr="0" ftr="0" dt="0"/>
  <p:notesStyle>
    <a:lvl1pPr algn="just" rtl="0" eaLnBrk="0" fontAlgn="base" hangingPunct="0">
      <a:spcBef>
        <a:spcPts val="600"/>
      </a:spcBef>
      <a:spcAft>
        <a:spcPct val="0"/>
      </a:spcAft>
      <a:defRPr sz="1200" kern="1200">
        <a:solidFill>
          <a:schemeClr val="tx1"/>
        </a:solidFill>
        <a:latin typeface="Trebuchet MS" panose="020B0603020202020204" pitchFamily="34" charset="0"/>
        <a:ea typeface="Trebuchet MS"/>
        <a:cs typeface="Arial" charset="0"/>
      </a:defRPr>
    </a:lvl1pPr>
    <a:lvl2pPr marL="361950"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2pPr>
    <a:lvl3pPr marL="714375"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3pPr>
    <a:lvl4pPr marL="1076325"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4pPr>
    <a:lvl5pPr marL="1438275"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AFD7F062-56B8-B14F-B899-DDF7E00B4704}" type="slidenum">
              <a:rPr lang="it-IT" sz="1300" u="none">
                <a:latin typeface="Trebuchet MS" panose="020B0603020202020204" pitchFamily="34" charset="0"/>
                <a:ea typeface="Trebuchet MS"/>
                <a:cs typeface="Trebuchet MS"/>
              </a:rPr>
              <a:pPr eaLnBrk="1" hangingPunct="1"/>
              <a:t>1</a:t>
            </a:fld>
            <a:endParaRPr lang="it-IT" sz="1300" u="none" dirty="0">
              <a:latin typeface="Trebuchet MS" panose="020B0603020202020204" pitchFamily="34" charset="0"/>
              <a:ea typeface="Trebuchet MS"/>
              <a:cs typeface="Trebuchet MS"/>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dirty="0">
                <a:latin typeface="Trebuchet MS" panose="020B0603020202020204" pitchFamily="34" charset="0"/>
                <a:cs typeface="Times New Roman" charset="0"/>
              </a:rPr>
              <a:t>Durante la proiezione di questa diapositiva il docente si presenta ed effettua un rapido giro di interviste per la conoscenza dell</a:t>
            </a:r>
            <a:r>
              <a:rPr lang="it-IT" altLang="ja-JP" dirty="0">
                <a:latin typeface="Trebuchet MS" panose="020B0603020202020204" pitchFamily="34" charset="0"/>
                <a:cs typeface="Times New Roman" charset="0"/>
              </a:rPr>
              <a:t>’aula.</a:t>
            </a:r>
          </a:p>
          <a:p>
            <a:pPr algn="just"/>
            <a:r>
              <a:rPr lang="it-IT" dirty="0">
                <a:latin typeface="Trebuchet MS" panose="020B0603020202020204" pitchFamily="34" charset="0"/>
                <a:cs typeface="Times New Roman" charset="0"/>
              </a:rPr>
              <a:t>Il docente deve entrare in aula con un’idea precisa del livello di conoscenza dei discenti sugli argomenti oggetto del suo intervento; ad ogni modo il momento iniziale delle presentazioni è fondamentale per tracciare una mappa dell</a:t>
            </a:r>
            <a:r>
              <a:rPr lang="it-IT" altLang="ja-JP" dirty="0">
                <a:latin typeface="Trebuchet MS" pitchFamily="34" charset="0"/>
                <a:cs typeface="Times New Roman" charset="0"/>
              </a:rPr>
              <a:t>’aula e saggiare il livello generale con qualche domanda o approfondendo un caso o una notizia da adottare come esempio.</a:t>
            </a:r>
          </a:p>
        </p:txBody>
      </p:sp>
    </p:spTree>
    <p:extLst>
      <p:ext uri="{BB962C8B-B14F-4D97-AF65-F5344CB8AC3E}">
        <p14:creationId xmlns:p14="http://schemas.microsoft.com/office/powerpoint/2010/main" xmlns="" val="162939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 momento non esistono cure specifiche e non è ancora disponibile un vaccino, per il quale i tempi di realizzazione possono essere relativamente lunghi, anche più di un anno (12-18 mesi). </a:t>
            </a:r>
          </a:p>
          <a:p>
            <a:r>
              <a:rPr lang="it-IT" dirty="0"/>
              <a:t>Pertanto, il trattamento dei pazienti affetti da COVID-19 prevede l’isolamento e tutte le terapie di supporto e sostegno necessarie. </a:t>
            </a:r>
          </a:p>
          <a:p>
            <a:r>
              <a:rPr lang="it-IT" dirty="0"/>
              <a:t>L’unico modo per sconfiggere il virus è impedire il diffondersi mediante la quarantena e l’isolamento, seguendo tutte le norme igieniche del caso.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10</a:t>
            </a:fld>
            <a:endParaRPr lang="it-IT" dirty="0"/>
          </a:p>
        </p:txBody>
      </p:sp>
    </p:spTree>
    <p:extLst>
      <p:ext uri="{BB962C8B-B14F-4D97-AF65-F5344CB8AC3E}">
        <p14:creationId xmlns:p14="http://schemas.microsoft.com/office/powerpoint/2010/main" xmlns="" val="32451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L’Organizzazione Mondiale della Sanità (OMS) o World Health Organization (WHO) è l’Agenzia delle Nazioni Unite specializzata per le questioni sanitarie. Istituita nel 1948 con sede a Ginevra, vi aderiscono 194 Paesi del Mondo (tra cui anche l’Italia) ed è divisa in 6 regioni: Europa, Americhe, Africa, Mediterraneo Orientale, Pacifico Occidentale, Sud-Est Asiatico. </a:t>
            </a:r>
          </a:p>
          <a:p>
            <a:r>
              <a:rPr lang="it-IT" dirty="0"/>
              <a:t>L’obiettivo dell’organizzazione, così come definito nella sua Costituzione, è il “raggiungimento da parte di tutte le popolazioni del più alto livello possibile di salute”, definita come “uno stato di completo benessere fisico, mentale e sociale e non soltanto un’assenza di malattie o infermità”. </a:t>
            </a:r>
          </a:p>
          <a:p>
            <a:r>
              <a:rPr lang="it-IT" dirty="0"/>
              <a:t>Tra le altre funzioni, l’OMS è impegnata a fornire una guida sulle questioni sanitarie globali, indirizzare la ricerca sanitaria, stabilire norme e standard e formulare scelte di politica sanitaria basate sull’evidenza scientifica. </a:t>
            </a:r>
          </a:p>
          <a:p>
            <a:r>
              <a:rPr lang="it-IT" dirty="0"/>
              <a:t>L’OMS, nella sua funzione di vigilanza sanitaria, può emettere avvisi alle autorità sanitarie dei Paesi membri relativamente ai rischi pandemici. </a:t>
            </a:r>
          </a:p>
          <a:p>
            <a:r>
              <a:rPr lang="it-IT" dirty="0"/>
              <a:t>La pandemia da nuovo coronavirus è la sesta emergenza sanitaria globale dichiarata dall’OMS da quando è entrato in vigore il Regolamento Sanitario Internazionale (RSI) nel 2007, cioè uno strumento giuridico internazionale che ha l’obiettivo di garantire la massima sicurezza contro la diffusione internazionale delle malattie, con la minima interferenza possibile sul commercio e sui movimenti internazionali.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11</a:t>
            </a:fld>
            <a:endParaRPr lang="it-IT" dirty="0"/>
          </a:p>
        </p:txBody>
      </p:sp>
    </p:spTree>
    <p:extLst>
      <p:ext uri="{BB962C8B-B14F-4D97-AF65-F5344CB8AC3E}">
        <p14:creationId xmlns:p14="http://schemas.microsoft.com/office/powerpoint/2010/main" xmlns="" val="327577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Sviluppatosi in Cina alla fine del 2019, il virus è stato presto dichiarato epidemico per la sua rapida diffusione nel Paese. Dopo circa due settimane il virus esplode anche in altri Paesi tanto che a fine gennaio 2020 l’OMS la dichiara “emergenza internazionale di salute pubblica”, elevando poi il rischio a livello mondiale da “alto” a “molto alto” alla fine di febbraio. </a:t>
            </a:r>
          </a:p>
          <a:p>
            <a:r>
              <a:rPr lang="it-IT" dirty="0"/>
              <a:t>L’11 marzo 2020 il direttore generale dell’OMS definisce la diffusione del virus non più una epidemia confinata ad alcune zone geografiche, ma una pandemia diffusa in tutto il pianeta.</a:t>
            </a:r>
          </a:p>
          <a:p>
            <a:r>
              <a:rPr lang="it-IT" dirty="0"/>
              <a:t>Alla fine del mese di aprile 2020, i soggetti che avevano contratto il nuovo coronavirus risultavano oltre 2 milioni, un numero che probabilmente sarà destinato a cambiare neo tempo e con l’accuratezza delle stime effettuate.</a:t>
            </a:r>
          </a:p>
          <a:p>
            <a:r>
              <a:rPr lang="it-IT" dirty="0"/>
              <a:t>La pandemia è un’epidemia (manifestazione collettiva di una malattia che si diffonde rapidamente colpendo un gran numero di persone in un territorio più o meno vasto) che ha la tendenza a diffondersi ovunque, cioè ad invadere rapidamente vastissimi territori e continenti. Per avere carattere pandemico si devono verificare contemporaneamente le 3 condizioni seguenti:</a:t>
            </a:r>
          </a:p>
          <a:p>
            <a:pPr marL="171450" indent="-171450">
              <a:buFont typeface="Arial" panose="020B0604020202020204" pitchFamily="34" charset="0"/>
              <a:buChar char="•"/>
            </a:pPr>
            <a:r>
              <a:rPr lang="it-IT" dirty="0"/>
              <a:t>Presenza di un organismo altamente virulento</a:t>
            </a:r>
          </a:p>
          <a:p>
            <a:pPr marL="171450" indent="-171450">
              <a:buFont typeface="Arial" panose="020B0604020202020204" pitchFamily="34" charset="0"/>
              <a:buChar char="•"/>
            </a:pPr>
            <a:r>
              <a:rPr lang="it-IT" dirty="0"/>
              <a:t>Mancanza di immunizzazione specifica nell’uomo</a:t>
            </a:r>
          </a:p>
          <a:p>
            <a:pPr marL="171450" indent="-171450">
              <a:buFont typeface="Arial" panose="020B0604020202020204" pitchFamily="34" charset="0"/>
              <a:buChar char="•"/>
            </a:pPr>
            <a:r>
              <a:rPr lang="it-IT" dirty="0"/>
              <a:t>Possibilità di trasmissione da uomo a uomo</a:t>
            </a:r>
          </a:p>
          <a:p>
            <a:r>
              <a:rPr lang="it-IT" dirty="0"/>
              <a:t>Con la dichiarazione della pandemia si sottolinea che il rischio di contrarre il COVID-19 è un rischio generalizzato dell’intera popolazione mondiale e non soltanto di un determinato territorio e allo stesso tempo deve essere controllata a livello globale.</a:t>
            </a:r>
          </a:p>
          <a:p>
            <a:endParaRPr lang="it-IT" dirty="0"/>
          </a:p>
          <a:p>
            <a:r>
              <a:rPr lang="it-IT" b="1" i="1" dirty="0"/>
              <a:t>Approfondimento: le 6 fasi di una pandemia </a:t>
            </a:r>
          </a:p>
          <a:p>
            <a:r>
              <a:rPr lang="it-IT" dirty="0"/>
              <a:t>L’OMS, nella sua funzione di vigilanza sanitaria, può emettere avvisi alle autorità sanitarie dei Paesi membri relativamente ai rischi pandemici, attraverso sei fasi di allarme: </a:t>
            </a:r>
          </a:p>
          <a:p>
            <a:pPr marL="171450" indent="-171450">
              <a:buFont typeface="Arial" panose="020B0604020202020204" pitchFamily="34" charset="0"/>
              <a:buChar char="•"/>
            </a:pPr>
            <a:r>
              <a:rPr lang="it-IT" dirty="0"/>
              <a:t>Fase 1: nessuno dei virus che normalmente circola fra gli animali è causa di infezione per l’uomo</a:t>
            </a:r>
          </a:p>
          <a:p>
            <a:pPr marL="171450" indent="-171450">
              <a:buFont typeface="Arial" panose="020B0604020202020204" pitchFamily="34" charset="0"/>
              <a:buChar char="•"/>
            </a:pPr>
            <a:r>
              <a:rPr lang="it-IT" dirty="0"/>
              <a:t>Fase 2: un virus che sta circolando fra animali domestici o selvatici ha infettato persone venute a stretto contatto con animali infetti</a:t>
            </a:r>
          </a:p>
          <a:p>
            <a:pPr marL="171450" indent="-171450">
              <a:buFont typeface="Arial" panose="020B0604020202020204" pitchFamily="34" charset="0"/>
              <a:buChar char="•"/>
            </a:pPr>
            <a:r>
              <a:rPr lang="it-IT" dirty="0"/>
              <a:t>Fase 3: un virus animale ha infettato un gruppo di persone, ma la trasmissione fra uomo e uomo è assente o fortemente limitata</a:t>
            </a:r>
          </a:p>
          <a:p>
            <a:pPr marL="171450" indent="-171450">
              <a:buFont typeface="Arial" panose="020B0604020202020204" pitchFamily="34" charset="0"/>
              <a:buChar char="•"/>
            </a:pPr>
            <a:r>
              <a:rPr lang="it-IT" dirty="0"/>
              <a:t>Fase 4: per un virus è possibile la trasmissione umana</a:t>
            </a:r>
          </a:p>
          <a:p>
            <a:pPr marL="171450" indent="-171450">
              <a:buFont typeface="Arial" panose="020B0604020202020204" pitchFamily="34" charset="0"/>
              <a:buChar char="•"/>
            </a:pPr>
            <a:r>
              <a:rPr lang="it-IT" dirty="0"/>
              <a:t>Fase 5: per un virus è possibile la trasmissione umana e sono presenti gruppi di persone infette in almeno due stati appartenenti alla stessa regione OMS</a:t>
            </a:r>
          </a:p>
          <a:p>
            <a:pPr marL="171450" indent="-171450">
              <a:buFont typeface="Arial" panose="020B0604020202020204" pitchFamily="34" charset="0"/>
              <a:buChar char="•"/>
            </a:pPr>
            <a:r>
              <a:rPr lang="it-IT" dirty="0"/>
              <a:t>Fase 6: per un virus è possibile la trasmissione umana e sono presenti gruppi di persone infette in almeno due regioni, oltre alla condizione della fase 5</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12</a:t>
            </a:fld>
            <a:endParaRPr lang="it-IT" dirty="0"/>
          </a:p>
        </p:txBody>
      </p:sp>
    </p:spTree>
    <p:extLst>
      <p:ext uri="{BB962C8B-B14F-4D97-AF65-F5344CB8AC3E}">
        <p14:creationId xmlns:p14="http://schemas.microsoft.com/office/powerpoint/2010/main" xmlns="" val="147466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volta che sono stata evidenti le dimensioni del problema del contagio, il governo ha istituito una commissione per individuare le misure di prevenzione protezione da suggerire e imporre a tutta la popolazione.</a:t>
            </a:r>
          </a:p>
          <a:p>
            <a:r>
              <a:rPr lang="it-IT" dirty="0"/>
              <a:t>Con la rapida evoluzione del contagio si sono succeduti una serie di decreti, circolari e disposizioni varie che progressivamente imposto misure di tutela sempre più restrittive:</a:t>
            </a:r>
          </a:p>
          <a:p>
            <a:pPr marL="171450" indent="-171450">
              <a:buFont typeface="Arial" panose="020B0604020202020204" pitchFamily="34" charset="0"/>
              <a:buChar char="•"/>
            </a:pPr>
            <a:r>
              <a:rPr lang="it-IT" dirty="0"/>
              <a:t>è stata suggerita l’adozione del lavoro agile laddove possibile, con la modalità di smart working</a:t>
            </a:r>
          </a:p>
          <a:p>
            <a:pPr marL="171450" indent="-171450">
              <a:buFont typeface="Arial" panose="020B0604020202020204" pitchFamily="34" charset="0"/>
              <a:buChar char="•"/>
            </a:pPr>
            <a:r>
              <a:rPr lang="it-IT" dirty="0"/>
              <a:t>una serie di attività considerate non essenziali sono state sospese compresa la chiusura di esercizi commerciali</a:t>
            </a:r>
          </a:p>
          <a:p>
            <a:pPr marL="171450" indent="-171450">
              <a:buFont typeface="Arial" panose="020B0604020202020204" pitchFamily="34" charset="0"/>
              <a:buChar char="•"/>
            </a:pPr>
            <a:r>
              <a:rPr lang="it-IT" dirty="0"/>
              <a:t>sono state dettate limitazioni fortissime alla mobilità delle persone costrette a rimanere in casa salvo casi necessità</a:t>
            </a:r>
          </a:p>
          <a:p>
            <a:pPr marL="171450" indent="-171450">
              <a:buFont typeface="Arial" panose="020B0604020202020204" pitchFamily="34" charset="0"/>
              <a:buChar char="•"/>
            </a:pPr>
            <a:r>
              <a:rPr lang="it-IT" dirty="0"/>
              <a:t>sono state imposte tutta una serie di norme igieniche collettive e personali compresa l’adozione di mascherine e dispositivi di protezione delle vie respiratorie.</a:t>
            </a:r>
          </a:p>
          <a:p>
            <a:r>
              <a:rPr lang="it-IT" dirty="0"/>
              <a:t>Le misure emanate con decreti ordinanze regionali e comunali si applicano anche agli ambienti di lavoro e hanno quindi comportato prevenzione e protezione anche per i lavoratori. In ogni caso come vedremo nel seguito sono state dettate anche norma specifiche per gli ambienti di lavoro.</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13</a:t>
            </a:fld>
            <a:endParaRPr lang="it-IT" dirty="0"/>
          </a:p>
        </p:txBody>
      </p:sp>
    </p:spTree>
    <p:extLst>
      <p:ext uri="{BB962C8B-B14F-4D97-AF65-F5344CB8AC3E}">
        <p14:creationId xmlns:p14="http://schemas.microsoft.com/office/powerpoint/2010/main" xmlns="" val="33513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Il virus Sars-COV-2 è il coronavirus che determina la malattia definita come COVID-19</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malattia ha i sintomi di una influenza e nei casi peggiori porta a una polmonite molto severa</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Il virus si trasmette mediante contatti tra persone o con l’interazione con oggetti e superfici contaminati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A oggi la forma migliore di prevenzione consiste nel limitare gli assembramenti e l’interazione tra le persone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malattia si è diffusa praticamente in tutto il pianeta, riguarda ogni tipo di ambiente dell’organizzazione mondiale della sanità ha definito lo stato di pandemia</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14</a:t>
            </a:fld>
            <a:endParaRPr lang="it-IT" dirty="0"/>
          </a:p>
        </p:txBody>
      </p:sp>
    </p:spTree>
    <p:extLst>
      <p:ext uri="{BB962C8B-B14F-4D97-AF65-F5344CB8AC3E}">
        <p14:creationId xmlns:p14="http://schemas.microsoft.com/office/powerpoint/2010/main" xmlns="" val="305411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15</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it-IT" dirty="0">
              <a:latin typeface="Trebuchet MS" charset="0"/>
              <a:cs typeface="Times New Roman" charset="0"/>
            </a:endParaRPr>
          </a:p>
        </p:txBody>
      </p:sp>
    </p:spTree>
    <p:extLst>
      <p:ext uri="{BB962C8B-B14F-4D97-AF65-F5344CB8AC3E}">
        <p14:creationId xmlns:p14="http://schemas.microsoft.com/office/powerpoint/2010/main" xmlns="" val="178304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tutela del lavoratore sul posto di lavoro è estesa a tutti i rischi. Il rischio biologico è uno dei quei rischi trattati da disposizioni di legge specifiche. </a:t>
            </a:r>
          </a:p>
          <a:p>
            <a:r>
              <a:rPr lang="it-IT" dirty="0"/>
              <a:t>Nel caso dì Covid occorre comunque fare delle considerazioni specifiche perché il rischio riguarda non solo i lavoratori, ma l’intera popolazione…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16</a:t>
            </a:fld>
            <a:endParaRPr lang="it-IT" dirty="0"/>
          </a:p>
        </p:txBody>
      </p:sp>
    </p:spTree>
    <p:extLst>
      <p:ext uri="{BB962C8B-B14F-4D97-AF65-F5344CB8AC3E}">
        <p14:creationId xmlns:p14="http://schemas.microsoft.com/office/powerpoint/2010/main" xmlns="" val="87607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agenti biologici potenzialmente rischiosi per l’uomo sono classificati dal D.Lgs. 81/08 in quattro classi di pericolosità crescente. </a:t>
            </a:r>
          </a:p>
          <a:p>
            <a:r>
              <a:rPr lang="it-IT" dirty="0"/>
              <a:t>Il SARS-CoV-2 appartiene alla famiglia di virus Coronaviridae, agenti biologici classificati nel gruppo 2 dell’allegato XLVI del D.Lgs. 81/2008. Alcune considerazioni circa le ridotte conoscenze su questo virus suggeriscono comunque la classificazione nel gruppo 3, alla quale corrisponde l’adozione di misure di tutela più severe, ma in ogni caso sempre coerenti con le disposizioni governative fornite finora per la limitazione del contagio. </a:t>
            </a:r>
          </a:p>
          <a:p>
            <a:r>
              <a:rPr lang="it-IT" dirty="0"/>
              <a:t>Le norme applicabili alle aziende con rischio biologico prevedono una valutazione dei rischi, una formazione specifica, la sorveglianza sanitaria e l’adozione di dispositivi di protezione particolari da scegliere caso per caso in funzione dell’agente biologico in questione. Tipiche mansioni esposte a rischio biologico sono gli operatori del comparto sanitario, gli addetti al trattamento dei rifiuti, e i lavoratori dei laboratori di analisi e quelli del comparto degli allevamenti.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17</a:t>
            </a:fld>
            <a:endParaRPr lang="it-IT" dirty="0"/>
          </a:p>
        </p:txBody>
      </p:sp>
    </p:spTree>
    <p:extLst>
      <p:ext uri="{BB962C8B-B14F-4D97-AF65-F5344CB8AC3E}">
        <p14:creationId xmlns:p14="http://schemas.microsoft.com/office/powerpoint/2010/main" xmlns="" val="86339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il rischio di contagio e da Covid in ambiente di lavoro, è essenziale distinguere due casi.</a:t>
            </a:r>
          </a:p>
          <a:p>
            <a:endParaRPr lang="it-IT" dirty="0"/>
          </a:p>
          <a:p>
            <a:r>
              <a:rPr lang="it-IT" b="1" dirty="0"/>
              <a:t>Caso 1: </a:t>
            </a:r>
            <a:r>
              <a:rPr lang="it-IT" dirty="0"/>
              <a:t>ambienti di lavoro in cui l’esposizione all’agente biologico è “specifica” e diverso da quello della popolazione generale. Tra questi gli operatori in ambito sanitario, nei pronto soccorso, reparti malattie infettive, addetti alla sicurezza aeroportuale, addetti delle forze dell’ordine in aree oggetto di focolai, addetti dei laboratori di analisi, ecc.). In questo caso il rischio è da ritenersi pienamente lavorativo e deve diventare oggetto di specifica valutazione, secondo quanto previsto dall’articolo 271 del D.Lgs. 81/2008, applicando il Titolo X sugli agenti biologici.  </a:t>
            </a:r>
          </a:p>
          <a:p>
            <a:endParaRPr lang="it-IT" dirty="0"/>
          </a:p>
          <a:p>
            <a:r>
              <a:rPr lang="it-IT" b="1" dirty="0"/>
              <a:t>Caso 2: </a:t>
            </a:r>
            <a:r>
              <a:rPr lang="it-IT" dirty="0"/>
              <a:t>altri ambienti di lavoro in cui l’esposizione all’agente biologico è di tipo generico e pertanto non rientra nel rischio specifico.</a:t>
            </a:r>
          </a:p>
          <a:p>
            <a:r>
              <a:rPr lang="it-IT" dirty="0"/>
              <a:t>Il questo caso il rischio biologico da SARS-CoV-2 non è legato direttamente all’attività lavorativa e ai rischi della mansione e non espone il lavoratore ad un rischio aggiuntivo rispetto alla popolazione generale. Se in questo secondo tipo di attività ci sono comunque fasi lavorative che espongono a una particolare interazione con le persone e quindi al rischio di contagio, si considera il rischio generico aggravato: un rischio tipico della popolazione generale ma aggravato da particolari circostanze che solitamente non avrebbero fatto considerare agli agenti biologici come tipici di quella particolare attività lavorativa.</a:t>
            </a:r>
          </a:p>
          <a:p>
            <a:r>
              <a:rPr lang="it-IT" dirty="0"/>
              <a:t>Il datore di lavoro anche per i rischi generici ha comunque l’obbligo di attuare almeno le misure anti-contagio disposte dalle autorità competenti nei vari provvedimenti emanati.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18</a:t>
            </a:fld>
            <a:endParaRPr lang="it-IT" dirty="0"/>
          </a:p>
        </p:txBody>
      </p:sp>
    </p:spTree>
    <p:extLst>
      <p:ext uri="{BB962C8B-B14F-4D97-AF65-F5344CB8AC3E}">
        <p14:creationId xmlns:p14="http://schemas.microsoft.com/office/powerpoint/2010/main" xmlns="" val="33610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quanto detto finora il contagio da Covid-19 può essere considerato, in determinate circostanze, correlato al lavoro.</a:t>
            </a:r>
          </a:p>
          <a:p>
            <a:r>
              <a:rPr lang="it-IT" dirty="0"/>
              <a:t>Dal punto di vista della sicurezza sul lavoro si distingue tra infortuni e malattie professionali. L’infortunio caratterizzato da una causa violenta ed è una lesione immediata, la malattia professionale invece è determinata da un’esposizione progressiva e da una compromissione dello stato di salute che si sviluppa nel tempo.</a:t>
            </a:r>
          </a:p>
          <a:p>
            <a:r>
              <a:rPr lang="it-IT" dirty="0"/>
              <a:t>Una ferita da schiacciamento e quindi sicuramente un infortunio mentre una lombalgia da guida del carrello elevatore si presenta come una malattia professionale.</a:t>
            </a:r>
          </a:p>
          <a:p>
            <a:r>
              <a:rPr lang="it-IT" dirty="0"/>
              <a:t>Il caso del COVID è particolare perché il momento del contagio viene considerato come causa violenta. Quindi la malattia che ne consegue è classificata come infortunio. Questa differenza non è una classificazione puramente formale perché ai fini del riconoscimento dell’evento come correlato al lavoro, infortuni e malattie professionali comportano il coinvolgimento di figure differenti responsabilità diversificate ai fini del riconoscimento del nesso di causa.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19</a:t>
            </a:fld>
            <a:endParaRPr lang="it-IT" dirty="0"/>
          </a:p>
        </p:txBody>
      </p:sp>
    </p:spTree>
    <p:extLst>
      <p:ext uri="{BB962C8B-B14F-4D97-AF65-F5344CB8AC3E}">
        <p14:creationId xmlns:p14="http://schemas.microsoft.com/office/powerpoint/2010/main" xmlns="" val="325580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2</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dirty="0">
                <a:latin typeface="Trebuchet MS" charset="0"/>
                <a:cs typeface="Times New Roman" charset="0"/>
              </a:rPr>
              <a:t>Lo schema generale del corso serve a introdurre la lezione. </a:t>
            </a:r>
          </a:p>
          <a:p>
            <a:pPr algn="just"/>
            <a:r>
              <a:rPr lang="it-IT" altLang="ja-JP" dirty="0">
                <a:cs typeface="Times New Roman" charset="0"/>
              </a:rPr>
              <a:t>Probabilmente il 2020 sarà ricordato nella storia come l’anno del Covid.</a:t>
            </a:r>
          </a:p>
          <a:p>
            <a:pPr algn="just"/>
            <a:r>
              <a:rPr lang="it-IT" altLang="ja-JP" dirty="0">
                <a:cs typeface="Times New Roman" charset="0"/>
              </a:rPr>
              <a:t>Alla fine del 2019, una polmonite di causa sconosciuta colpisce decine di abitanti della città di Wuhan in Cina. Agli inizi del 2020 la causa della malattia viene identificata come un nuovo ceppo di coronavirus. La polmonite da coronavirus (COVID-19) si diffonde in tutto il mondo, impatta in modo significativo sia sulla sfera privata che lavorativa di ognuno di noi.</a:t>
            </a:r>
          </a:p>
          <a:p>
            <a:pPr algn="just"/>
            <a:r>
              <a:rPr lang="it-IT" altLang="ja-JP" dirty="0">
                <a:cs typeface="Times New Roman" charset="0"/>
              </a:rPr>
              <a:t>In questo corso forniremo una guida per la conoscenza dei coronavirus e la loro trasmissione, gli effetti sulla salute umana e le misure di prevenzione e protezione per la riduzione del rischio, per poter gestire e affrontare l’emergenza, anche nei luoghi di lavoro, innalzando il livello di attenzione e prevenzione in modo da prevenire il contagio e lavorare in sicurezza.</a:t>
            </a:r>
            <a:endParaRPr lang="it-IT" dirty="0">
              <a:latin typeface="Trebuchet MS" charset="0"/>
              <a:cs typeface="Times New Roman" charset="0"/>
            </a:endParaRPr>
          </a:p>
        </p:txBody>
      </p:sp>
    </p:spTree>
    <p:extLst>
      <p:ext uri="{BB962C8B-B14F-4D97-AF65-F5344CB8AC3E}">
        <p14:creationId xmlns:p14="http://schemas.microsoft.com/office/powerpoint/2010/main" xmlns="" val="118592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L’individuazione di Covid come infortunio è un tema molto dibattuto.</a:t>
            </a:r>
          </a:p>
          <a:p>
            <a:r>
              <a:rPr lang="it-IT" dirty="0"/>
              <a:t>In generale, per infortunio sul lavoro si intende ogni lesione originata, in occasione di lavoro, da causa violenta che determini la morte della persona, l’inabilità fisica permanente o temporanea. </a:t>
            </a:r>
          </a:p>
          <a:p>
            <a:r>
              <a:rPr lang="it-IT" dirty="0"/>
              <a:t>La lesione è il danno fisico subito dal lavoratore e quindi in questo caso la malattia che andrà dimostrata con la positività al tampone o con i sintomi tipici.</a:t>
            </a:r>
          </a:p>
          <a:p>
            <a:r>
              <a:rPr lang="it-IT" dirty="0"/>
              <a:t>L’occasione di lavoro è il nesso di causalità tra il lavoro e il verificarsi dell’evento. In questo caso è molto difficile dimostrare che il contagio si è verificato durante il lavoro proprio perché, come abbiamo visto finora, l’esposizione al rischio è su tutta la popolazione.</a:t>
            </a:r>
          </a:p>
          <a:p>
            <a:r>
              <a:rPr lang="it-IT" dirty="0"/>
              <a:t>La causa violenta è un fattore che opera dall’esterno nell’ambiente di lavoro, con azione intensa e concentrata nel tempo E quindi, come abbiamo visto, l’infezione viene considerata causa violenta.</a:t>
            </a:r>
          </a:p>
          <a:p>
            <a:r>
              <a:rPr lang="it-IT" dirty="0"/>
              <a:t>Quindi, affinché l’infezione da SARS-COV2 venga considerata come infortunio sul lavoro occorrerà un approfondimento relativo alle modalità di lavoro, alla probabilità del contagio e anche al dato epidemiologico generale del momento in cui l’infezione si è verificata. </a:t>
            </a:r>
          </a:p>
          <a:p>
            <a:r>
              <a:rPr lang="it-IT" dirty="0"/>
              <a:t>L’Inail sia già espresso su questo tema comunicando che le infezioni contratte dal personale sanitario e dalle professioni fortemente a contatto con le persone verranno considerati in prima battuta come infortuni sul lavoro ma non ha comunque escluso la possibilità di individuare Covid come infortunio sul lavoro anche in altri settori produttivi.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20</a:t>
            </a:fld>
            <a:endParaRPr lang="it-IT" dirty="0"/>
          </a:p>
        </p:txBody>
      </p:sp>
    </p:spTree>
    <p:extLst>
      <p:ext uri="{BB962C8B-B14F-4D97-AF65-F5344CB8AC3E}">
        <p14:creationId xmlns:p14="http://schemas.microsoft.com/office/powerpoint/2010/main" xmlns="" val="163194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nel caso dell’emergenza Covid l’organizzazione aziendale gioca un ruolo fondamentale Per la gestione e la riduzione al minimo dei rischi.</a:t>
            </a:r>
          </a:p>
          <a:p>
            <a:r>
              <a:rPr lang="it-IT" dirty="0"/>
              <a:t>Il particolare regime di emergenza imposto dalla pandemia rende comunque necessario ricordare i ruoli e le funzioni dei singoli attori.</a:t>
            </a:r>
          </a:p>
          <a:p>
            <a:r>
              <a:rPr lang="it-IT" b="1" dirty="0"/>
              <a:t>Governo.</a:t>
            </a:r>
          </a:p>
          <a:p>
            <a:r>
              <a:rPr lang="it-IT" dirty="0"/>
              <a:t>Il primo attore in questo caso è il governo che pubblica delle disposizioni della limitazione del contagio che si applicano alla popolazione generale e ai lavoratori.</a:t>
            </a:r>
          </a:p>
          <a:p>
            <a:r>
              <a:rPr lang="it-IT" b="1" dirty="0"/>
              <a:t>Datore di lavoro</a:t>
            </a:r>
          </a:p>
          <a:p>
            <a:r>
              <a:rPr lang="it-IT" dirty="0"/>
              <a:t>Il datore di lavoro e il responsabile ultimo della sicurezza dei lavoratori. Nel caso specifico del contagio diventa il garante della corretta attuazione delle misure indicate dal governo. Ha inoltre il dovere di verificare la necessità di aggiornare la valutazione dei rischi in relazione all’esposizione al contagio delle lavorazioni aziendali.</a:t>
            </a:r>
          </a:p>
          <a:p>
            <a:r>
              <a:rPr lang="it-IT" b="1" dirty="0"/>
              <a:t>Dirigente delegato</a:t>
            </a:r>
          </a:p>
          <a:p>
            <a:r>
              <a:rPr lang="it-IT" dirty="0"/>
              <a:t>Nelle aziende complesse il datore di lavoro può delegare una parte dei propri compiti su salute e sicurezza sul lavoro a uno o più dirigenti. Il dirigente delegato diventa quindi responsabile dell’attuazione dei compiti che gli vengono assegnati quali la formazione, la messa disposizione dei dispositivi di protezione individuali e la sorveglianza sanitaria.</a:t>
            </a:r>
          </a:p>
          <a:p>
            <a:r>
              <a:rPr lang="it-IT" dirty="0"/>
              <a:t>Il dirigente ha comunque il dovere generale di organizzare le attività e vigilare attuando le disposizioni del datore di lavoro.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21</a:t>
            </a:fld>
            <a:endParaRPr lang="it-IT" dirty="0"/>
          </a:p>
        </p:txBody>
      </p:sp>
    </p:spTree>
    <p:extLst>
      <p:ext uri="{BB962C8B-B14F-4D97-AF65-F5344CB8AC3E}">
        <p14:creationId xmlns:p14="http://schemas.microsoft.com/office/powerpoint/2010/main" xmlns="" val="118863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Preposto</a:t>
            </a:r>
          </a:p>
          <a:p>
            <a:r>
              <a:rPr lang="it-IT" dirty="0"/>
              <a:t>Il proposto ha un compito di controllo. Una volta che le procedure per la limitazione del contatto sono state impartite, su questa figura grava la funzione di controllarne la corretta attuazione da parte dei lavoratori. Nel caso del Covid il preposto ha quindi il compito di controllare l’attuazione dei protocolli anti-contagio dettati dall’azienda.</a:t>
            </a:r>
          </a:p>
          <a:p>
            <a:r>
              <a:rPr lang="it-IT" b="1" dirty="0"/>
              <a:t>Lavoratore</a:t>
            </a:r>
          </a:p>
          <a:p>
            <a:r>
              <a:rPr lang="it-IT" dirty="0"/>
              <a:t>Il lavoratore ha l’obbligo di rispettare le procedure di sicurezza e segnalare al responsabile ogni anomalia. Nel caso particolare del Covid il lavoratore diventa destinatario di due ordini di obblighi: da un lato le disposizioni governative attuabili a tutta la popolazione, dall’altra le disposizioni specifiche adottate nella singola azienda.</a:t>
            </a:r>
          </a:p>
          <a:p>
            <a:r>
              <a:rPr lang="it-IT" b="1" dirty="0"/>
              <a:t>Rappresentante dei lavoratori per la sicurezza</a:t>
            </a:r>
          </a:p>
          <a:p>
            <a:r>
              <a:rPr lang="it-IT" dirty="0"/>
              <a:t>Il rappresentante dei lavoratori per la sicurezza rappresenta i lavoratori e ha delle specifiche funzioni per l’esercizio del proprio ruolo. Relativamente al contagio il rappresentante ha una funzione molto delicata che richiede anche una partecipazione attiva alla programmazione e verifica delle misure di tutela.</a:t>
            </a:r>
          </a:p>
          <a:p>
            <a:r>
              <a:rPr lang="it-IT" b="1" dirty="0"/>
              <a:t>Responsabile del servizio prevenzione e protezione</a:t>
            </a:r>
          </a:p>
          <a:p>
            <a:r>
              <a:rPr lang="it-IT" dirty="0"/>
              <a:t>Il responsabile del servizio prevenzione protezione e la signora che assiste il datore di lavoro nella valutazione di rischi nell’individuazione delle misure di tutela. Nel caso particolare del COVID le misure sono in larga parte dettate dalle disposizioni governative ma questa figura ha comunque l’obbligo di individuare la necessità di disposizioni aggiuntive e di particolare i protocolli specifici dell’attività svolta.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22</a:t>
            </a:fld>
            <a:endParaRPr lang="it-IT" dirty="0"/>
          </a:p>
        </p:txBody>
      </p:sp>
    </p:spTree>
    <p:extLst>
      <p:ext uri="{BB962C8B-B14F-4D97-AF65-F5344CB8AC3E}">
        <p14:creationId xmlns:p14="http://schemas.microsoft.com/office/powerpoint/2010/main" xmlns="" val="76058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Medico competente</a:t>
            </a:r>
          </a:p>
          <a:p>
            <a:r>
              <a:rPr lang="it-IT" dirty="0"/>
              <a:t>Il medico competente ha la funzione di assistere nella valutazione dei rischi ed effettuare la sorveglianza sanitaria. Nella particolare emergenza di COVID il medico competente ha un ruolo cruciale essendo il referente aziendale per la salute dei lavoratori. In particolare il medico deve, oltre che effettuare la sorveglianza sanitaria, suggerire le misure della limitazione del contagio che il datore di lavoro disporrà nell’azienda. Il medico competente inoltre segnala all’azienda situazioni di particolare fragilità e patologie attuali o pregresse dei dipendenti e l’azienda provvede alla loro tutela nel rispetto della privacy </a:t>
            </a:r>
            <a:r>
              <a:rPr lang="it-IT" sz="1200" kern="1200" dirty="0">
                <a:solidFill>
                  <a:schemeClr val="tx1"/>
                </a:solidFill>
                <a:effectLst/>
                <a:latin typeface="Trebuchet MS" panose="020B0603020202020204" pitchFamily="34" charset="0"/>
                <a:ea typeface="Trebuchet MS"/>
                <a:cs typeface="Arial" charset="0"/>
              </a:rPr>
              <a:t>e definisce le misure per la riammissione in servizio di soggetti che hanno contratto la malattia e sono negativizzati</a:t>
            </a:r>
            <a:r>
              <a:rPr lang="it-IT" dirty="0"/>
              <a:t>. </a:t>
            </a:r>
          </a:p>
          <a:p>
            <a:r>
              <a:rPr lang="it-IT" b="1" dirty="0"/>
              <a:t>Comitato per la limitazione del contagio</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Conosciuto come comitato COVID è un organo collegiale che è stato introdotto dall’accordo del 14 marzo 2020 </a:t>
            </a:r>
            <a:r>
              <a:rPr lang="it-IT" sz="1200" kern="1200" dirty="0">
                <a:solidFill>
                  <a:schemeClr val="tx1"/>
                </a:solidFill>
                <a:effectLst/>
                <a:latin typeface="Trebuchet MS" panose="020B0603020202020204" pitchFamily="34" charset="0"/>
                <a:ea typeface="Trebuchet MS"/>
                <a:cs typeface="Arial" charset="0"/>
              </a:rPr>
              <a:t>e confermato il 24 aprile 2020</a:t>
            </a:r>
            <a:r>
              <a:rPr lang="it-IT" dirty="0"/>
              <a:t>. L’esistenza di un comitato partecipato dalle rappresentanze sindacali, e quindi in molti casi dal rappresentante dei lavoratori per la sicurezza, ha il significato di promuovere una gestione condivisa e collegiale dell’emergenza all’interno dell’azienda. </a:t>
            </a:r>
            <a:r>
              <a:rPr lang="it-IT" sz="1200" kern="1200" dirty="0">
                <a:solidFill>
                  <a:schemeClr val="tx1"/>
                </a:solidFill>
                <a:effectLst/>
                <a:latin typeface="Trebuchet MS" panose="020B0603020202020204" pitchFamily="34" charset="0"/>
                <a:ea typeface="Trebuchet MS"/>
                <a:cs typeface="Arial" charset="0"/>
              </a:rPr>
              <a:t>Laddove per la particolare tipologia di impresa e per il sistema delle relazioni sindacali, non si desse luogo alla costituzione dei comitati aziendali, verrà istituito, un comitato territoriale composto dagli organismi paritetici per la salute e la sicurezza, laddove costituiti, con il coinvolgimento degli RLST e dei rappresentanti delle parti sociali. Potranno essere costituiti, al livello territoriale o settoriale, ad iniziativa dei soggetti firmatari del presente protocollo, comitati per le finalità del protocollo, anche con il coinvolgimento delle autorità sanitarie locali e degli altri soggetti istituzionali coinvolti nell’iniziativa per il contrasto alla diffusione del COVID-19.</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23</a:t>
            </a:fld>
            <a:endParaRPr lang="it-IT" dirty="0"/>
          </a:p>
        </p:txBody>
      </p:sp>
    </p:spTree>
    <p:extLst>
      <p:ext uri="{BB962C8B-B14F-4D97-AF65-F5344CB8AC3E}">
        <p14:creationId xmlns:p14="http://schemas.microsoft.com/office/powerpoint/2010/main" xmlns="" val="553365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In questa sezione abbiamo esaminato (Un elenco puntato e letto con qualche immagine).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differenza tra infortunio e malattia professionale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 casi in cui Covid “entra” nelle aziende e riguarda attività lavorative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differenza tra un rischio generico e un rischio specifico</a:t>
            </a:r>
          </a:p>
          <a:p>
            <a:pPr marL="0" lvl="0" indent="0">
              <a:buFont typeface="Arial" panose="020B0604020202020204" pitchFamily="34" charset="0"/>
              <a:buNone/>
            </a:pPr>
            <a:endParaRPr lang="it-IT" sz="1200" kern="1200" dirty="0">
              <a:solidFill>
                <a:schemeClr val="tx1"/>
              </a:solidFill>
              <a:effectLst/>
              <a:latin typeface="Trebuchet MS" panose="020B0603020202020204" pitchFamily="34" charset="0"/>
              <a:ea typeface="Trebuchet MS"/>
              <a:cs typeface="Arial" charset="0"/>
            </a:endParaRPr>
          </a:p>
          <a:p>
            <a:pPr marL="0" lv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In questa sezione abbiamo inoltre ricordato i ruoli dei diversi soggetti della prevenzione aziendale in relazione all’emergenza legata al contagio.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24</a:t>
            </a:fld>
            <a:endParaRPr lang="it-IT" dirty="0"/>
          </a:p>
        </p:txBody>
      </p:sp>
    </p:spTree>
    <p:extLst>
      <p:ext uri="{BB962C8B-B14F-4D97-AF65-F5344CB8AC3E}">
        <p14:creationId xmlns:p14="http://schemas.microsoft.com/office/powerpoint/2010/main" xmlns="" val="68673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25</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it-IT" dirty="0">
              <a:latin typeface="Trebuchet MS" charset="0"/>
              <a:cs typeface="Times New Roman" charset="0"/>
            </a:endParaRPr>
          </a:p>
        </p:txBody>
      </p:sp>
    </p:spTree>
    <p:extLst>
      <p:ext uri="{BB962C8B-B14F-4D97-AF65-F5344CB8AC3E}">
        <p14:creationId xmlns:p14="http://schemas.microsoft.com/office/powerpoint/2010/main" xmlns="" val="4170412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COVID-19 rappresenta un rischio biologico generico per il quale occorre adottare misure uguali per tutta la popolazione. </a:t>
            </a:r>
          </a:p>
          <a:p>
            <a:r>
              <a:rPr lang="it-IT" dirty="0"/>
              <a:t>All’interno dei luoghi di lavoro il principale modo per prevenire e quindi ridurre le probabilità di contagio da COVID-19 è seguire tutti i provvedimenti speciali adottati dalle istituzioni competenti in conformità all’evoluzione dello scenario epidemiologico nei confronti della popolazione generale e dei lavoratori.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26</a:t>
            </a:fld>
            <a:endParaRPr lang="it-IT" dirty="0"/>
          </a:p>
        </p:txBody>
      </p:sp>
    </p:spTree>
    <p:extLst>
      <p:ext uri="{BB962C8B-B14F-4D97-AF65-F5344CB8AC3E}">
        <p14:creationId xmlns:p14="http://schemas.microsoft.com/office/powerpoint/2010/main" xmlns="" val="1365240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Il 24 aprile del 2020 è stato integrato un protocollo congiunto sottoscritto il 14 marzo 2020 su invito del Presidente del Consiglio dei Ministri, dal Ministro dell’economia, dal Ministro del lavoro e delle politiche sociali, dal Ministro dello sviluppo economico e dal Ministro della salute, che hanno promosso l’incontro tra le parti sociali raccomandando intese tra organizzazioni datoriali e sindacali. Il “Protocollo di regolamentazione per il contrasto e il contenimento della diffusione del virus COVID 19 negli ambienti di lavoro” ha l’obiettivo di evitare il blocco dell’operatività delle imprese, garantendo allo stesso tempo la tutela della salute dei lavoratori. </a:t>
            </a:r>
            <a:r>
              <a:rPr lang="it-IT" dirty="0"/>
              <a:t>Il documento contiene linee guida per agevolare le imprese nell’adozione di protocolli di sicurezza anti-contagio e fornisce indicazioni operative finalizzate a incrementare, negli ambienti di lavoro non sanitari, l’efficacia delle misure di precauzione adottate per contrastare l’epidemia da Coronavirus.</a:t>
            </a:r>
          </a:p>
          <a:p>
            <a:r>
              <a:rPr lang="it-IT" dirty="0"/>
              <a:t>Il protocollo operativo è articolato in tredici ambiti di intervento:</a:t>
            </a:r>
          </a:p>
          <a:p>
            <a:pPr marL="171450" indent="-171450">
              <a:buFont typeface="Arial" panose="020B0604020202020204" pitchFamily="34" charset="0"/>
              <a:buChar char="•"/>
            </a:pPr>
            <a:r>
              <a:rPr lang="it-IT" dirty="0"/>
              <a:t>Informazione;</a:t>
            </a:r>
          </a:p>
          <a:p>
            <a:pPr marL="171450" indent="-171450">
              <a:buFont typeface="Arial" panose="020B0604020202020204" pitchFamily="34" charset="0"/>
              <a:buChar char="•"/>
            </a:pPr>
            <a:r>
              <a:rPr lang="it-IT" dirty="0"/>
              <a:t>Modalità di ingresso in azienda;</a:t>
            </a:r>
          </a:p>
          <a:p>
            <a:pPr marL="171450" indent="-171450">
              <a:buFont typeface="Arial" panose="020B0604020202020204" pitchFamily="34" charset="0"/>
              <a:buChar char="•"/>
            </a:pPr>
            <a:r>
              <a:rPr lang="it-IT" dirty="0"/>
              <a:t>Modalità di accesso dei fornitori esterni;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Pulizia e sanificazione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Precauzioni igieniche personali;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Dispositivi di Protezione Individuale;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Gestione spazi comuni come mensa, spogliatoi, aree fumatori, distributori di bevande e snack;</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Organizzazione aziendale in cui rientrano turnazioni, trasferte e smart work e rimodulazione dei livelli produttivi;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Gestione entrata e uscita dei dipendenti;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Spostamenti interni, riunioni, eventi interni e formazione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Gestione di una persona sintomatica in azienda;</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Sorveglianza Sanitaria, Medico Competente e RLS.</a:t>
            </a:r>
          </a:p>
          <a:p>
            <a:pPr marL="17145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Aggiornamento del protocollo di regolamentazione.</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27</a:t>
            </a:fld>
            <a:endParaRPr lang="it-IT" dirty="0"/>
          </a:p>
        </p:txBody>
      </p:sp>
    </p:spTree>
    <p:extLst>
      <p:ext uri="{BB962C8B-B14F-4D97-AF65-F5344CB8AC3E}">
        <p14:creationId xmlns:p14="http://schemas.microsoft.com/office/powerpoint/2010/main" xmlns="" val="158056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primo obbligo è quello di informare i lavoratori sulle norme anti-contagio applicabili.</a:t>
            </a:r>
          </a:p>
          <a:p>
            <a:r>
              <a:rPr lang="it-IT" dirty="0"/>
              <a:t>L’azienda dovrà quindi informare tutti i lavoratori e chiunque entri in azienda circa le disposizioni delle Autorità, consegnando e/o affiggendo all’ingresso e nei luoghi maggiormente visibili dei locali aziendali, appositi depliant o cartelli informativi. In particolare, i lavoratori avranno:</a:t>
            </a:r>
          </a:p>
          <a:p>
            <a:pPr marL="171450" indent="-171450">
              <a:buFont typeface="Arial" panose="020B0604020202020204" pitchFamily="34" charset="0"/>
              <a:buChar char="•"/>
            </a:pPr>
            <a:r>
              <a:rPr lang="it-IT" dirty="0"/>
              <a:t>l’obbligo di rimanere al proprio domicilio in presenza di febbre (oltre 37.5°) o altri sintomi influenzali e di chiamare il proprio medico di famiglia e l’autorità sanitaria </a:t>
            </a:r>
          </a:p>
          <a:p>
            <a:pPr marL="171450" indent="-171450">
              <a:buFont typeface="Arial" panose="020B0604020202020204" pitchFamily="34" charset="0"/>
              <a:buChar char="•"/>
            </a:pPr>
            <a:r>
              <a:rPr lang="it-IT" dirty="0"/>
              <a:t>la consapevolezza e l’accettazione di non poter entrare o permanere in azienda e di doverlo dichiarare tempestivamente laddove, anche successivamente all’ingresso, sussistano le condizioni di pericolo (sintomi di influenza, temperatura, provenienza da zone a rischio o contatto con persone positive al virus nei 14 giorni precedenti, etc.) in cui i provvedimenti dell’Autorità impongono di informare il medico di famiglia, l’Autorità sanitaria e di rimanere al proprio domicilio;</a:t>
            </a:r>
          </a:p>
          <a:p>
            <a:pPr marL="171450" indent="-171450">
              <a:buFont typeface="Arial" panose="020B0604020202020204" pitchFamily="34" charset="0"/>
              <a:buChar char="•"/>
            </a:pPr>
            <a:r>
              <a:rPr lang="it-IT" dirty="0"/>
              <a:t>l’impegno a rispettare tutte le disposizioni delle Autorità e del datore di lavoro nel fare accesso in azienda (in particolare, mantenere la distanza di sicurezza, osservare le regole di igiene delle mani e tenere comportamenti corretti sul piano dell’igiene);</a:t>
            </a:r>
          </a:p>
          <a:p>
            <a:pPr marL="171450" indent="-171450">
              <a:buFont typeface="Arial" panose="020B0604020202020204" pitchFamily="34" charset="0"/>
              <a:buChar char="•"/>
            </a:pPr>
            <a:r>
              <a:rPr lang="it-IT" dirty="0"/>
              <a:t>l’impegno a informare tempestivamente e responsabilmente il datore di lavoro della presenza di qualsiasi sintomo influenzale durante l’espletamento della prestazione lavorativa, avendo cura di rimanere ad adeguata distanza dalle persone presenti.</a:t>
            </a:r>
          </a:p>
          <a:p>
            <a:pPr mar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L’azienda dovrà fornire un’informazione adeguata ai lavoratori sulla base delle mansioni e dei contesti lavorativi, con particolare riferimento al complesso delle misure adottate cui il personale deve attenersi e sul corretto uso dei DPI per contribuire a prevenire ogni possibile forma di diffusione del contagio.</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28</a:t>
            </a:fld>
            <a:endParaRPr lang="it-IT" dirty="0"/>
          </a:p>
        </p:txBody>
      </p:sp>
    </p:spTree>
    <p:extLst>
      <p:ext uri="{BB962C8B-B14F-4D97-AF65-F5344CB8AC3E}">
        <p14:creationId xmlns:p14="http://schemas.microsoft.com/office/powerpoint/2010/main" xmlns="" val="468320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riportano alcune indicazioni per le modalità di accesso dei lavoratori all’azienda.</a:t>
            </a:r>
          </a:p>
          <a:p>
            <a:r>
              <a:rPr lang="it-IT" dirty="0"/>
              <a:t>Il personale, prima dell’accesso al luogo di lavoro potrà essere sottoposto al controllo della temperatura corporea. Se la temperatura risulterà superiore ai 37,5°C, non sarà consentito l’accesso ai luoghi di lavoro. Le persone in tale condizione saranno momentaneamente isolate, fornite di mascherine e non dovranno recarsi al Pronto Soccorso e/o nelle infermerie di sede, ma dovranno contattare nel più breve tempo possibile il proprio medico curante e seguire le sue indicazioni.</a:t>
            </a:r>
          </a:p>
          <a:p>
            <a:r>
              <a:rPr lang="it-IT" dirty="0"/>
              <a:t>È previsto, laddove disponibile, l’esame a cura di personale sanitario con termoscanner o l’adozione di misure di triage alternative alla misura della temperatura comprese autodichiarazioni.</a:t>
            </a:r>
          </a:p>
          <a:p>
            <a:r>
              <a:rPr lang="it-IT" dirty="0"/>
              <a:t>Il datore di lavoro informa preventivamente il personale, e chi intende fare ingresso in azienda, della preclusione dell’accesso a chi, negli ultimi 14 giorni, abbia avuto contatti con soggetti risultati positivi al COVID-19 o provenga da zone a rischio secondo le indicazioni dell’OMS. In tal senso, il datore di lavoro può disporre un’informativa e richiedere la compilazione di una specifica autodichiarazione.</a:t>
            </a:r>
          </a:p>
          <a:p>
            <a:r>
              <a:rPr lang="it-IT" sz="1200" kern="1200" dirty="0">
                <a:solidFill>
                  <a:schemeClr val="tx1"/>
                </a:solidFill>
                <a:effectLst/>
                <a:latin typeface="Trebuchet MS" panose="020B0603020202020204" pitchFamily="34" charset="0"/>
                <a:ea typeface="Trebuchet MS"/>
                <a:cs typeface="Arial" charset="0"/>
              </a:rPr>
              <a:t>Per il reintegro progressivo in azienda dopo l’infezione da COVID-19, il lavoratore dovrà presentare una preventiva comunicazione di certificazione medica da cui risulti la “avvenuta negativizzazione” del tampone, secondo le modalità previste e rilasciata dal dipartimento di prevenzione territoriale di competenza, e sottoporsi a visita medica precedente alla ripresa del lavoro, a seguito di assenza per motivi di salute di durata superiore ai sessanta giorni continuativi.</a:t>
            </a:r>
            <a:endParaRPr lang="it-IT" dirty="0"/>
          </a:p>
          <a:p>
            <a:r>
              <a:rPr lang="it-IT" dirty="0"/>
              <a:t>Il datore di lavoro deve favorire orari di ingresso e/o uscita scaglionati in modo da evitare il più possibile contatti nelle zone comuni come ingressi, spogliatoi, sala mensa. Nel caso fosse possibile, individuare un percorso che preveda una porta di entrata e una porta di uscita da questi locali e garantire la presenza di detergenti segnalati da apposite indicazioni. </a:t>
            </a:r>
          </a:p>
          <a:p>
            <a:r>
              <a:rPr lang="it-IT" sz="1200" kern="1200" dirty="0">
                <a:solidFill>
                  <a:schemeClr val="tx1"/>
                </a:solidFill>
                <a:effectLst/>
                <a:latin typeface="Trebuchet MS" panose="020B0603020202020204" pitchFamily="34" charset="0"/>
                <a:ea typeface="Trebuchet MS"/>
                <a:cs typeface="Arial" charset="0"/>
              </a:rPr>
              <a:t>Qualora, al fine di prevenire l’attivazione di focolai epidemici nelle aree maggiormente colpite dal virus, l’autorità sanitaria competente disponga misure aggiuntive specifiche, il datore di lavoro dovrà fornire la massima collaborazione a riguardo.</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29</a:t>
            </a:fld>
            <a:endParaRPr lang="it-IT" dirty="0"/>
          </a:p>
        </p:txBody>
      </p:sp>
    </p:spTree>
    <p:extLst>
      <p:ext uri="{BB962C8B-B14F-4D97-AF65-F5344CB8AC3E}">
        <p14:creationId xmlns:p14="http://schemas.microsoft.com/office/powerpoint/2010/main" xmlns="" val="416904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3</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altLang="ja-JP" dirty="0">
                <a:cs typeface="Times New Roman" charset="0"/>
              </a:rPr>
              <a:t>Per far nostri i comportamenti sicuri dobbiamo capire i comportamenti del virus. In questa introduzione andremo pertanto a indagare le conoscenze sulle modalità di trasmissione del contagio.</a:t>
            </a:r>
          </a:p>
          <a:p>
            <a:pPr algn="just"/>
            <a:endParaRPr lang="it-IT" dirty="0">
              <a:latin typeface="Trebuchet MS" charset="0"/>
              <a:cs typeface="Times New Roman" charset="0"/>
            </a:endParaRPr>
          </a:p>
        </p:txBody>
      </p:sp>
    </p:spTree>
    <p:extLst>
      <p:ext uri="{BB962C8B-B14F-4D97-AF65-F5344CB8AC3E}">
        <p14:creationId xmlns:p14="http://schemas.microsoft.com/office/powerpoint/2010/main" xmlns="" val="2859894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per l’accesso dei fornitori esterni si applicano limitazioni e norme di tutela. Il datore di lavoro dovrà individuare procedure di ingresso, transito e uscita, mediante modalità, percorsi e tempistiche predefinite, al fine di ridurre le occasioni di contatto con il personale in forza nei reparti e/o uffici coinvolti.</a:t>
            </a:r>
          </a:p>
          <a:p>
            <a:r>
              <a:rPr lang="it-IT" dirty="0"/>
              <a:t>Ove possibile, gli autisti dei mezzi di trasporto devono rimanere a bordo dei propri mezzi: non è consentito l’accesso ai reparti e/o uffici per nessun motivo. Per le necessarie attività di approntamento delle attività di carico e scarico, il trasportatore dovrà attenersi alla rigorosa distanza di sicurezza e, nel caso di lavori ad una distanza inferiore, utilizzare i dispositivi di protezione individuale. Ove possibile, inserire il materiale da consegnare in appositi contenitori/buste e, al fine di prevenire il più possibile contagi, si consiglia di trattarli indossando appositi guanti monouso.</a:t>
            </a:r>
          </a:p>
          <a:p>
            <a:r>
              <a:rPr lang="it-IT" dirty="0"/>
              <a:t>Il datore di lavoro dovrà individuare e/o installare servizi igienici dedicati al personale esterno e garantire un’adeguata pulizia giornaliera, al fine di prevenire il contagio con il personale.</a:t>
            </a:r>
          </a:p>
          <a:p>
            <a:r>
              <a:rPr lang="it-IT" dirty="0"/>
              <a:t>Ove presente un servizio di trasporto organizzato dall’azienda va garantita e rispettata la sicurezza dei lavoratori lungo ogni spostamento.</a:t>
            </a:r>
          </a:p>
          <a:p>
            <a:r>
              <a:rPr lang="it-IT" dirty="0"/>
              <a:t>Le aziende in appalto (es. impresa di pulizie, manutenzione), che possono organizzare sedi e cantieri permanenti e/o provvisori all’interno dei siti e delle aree produttive, dovranno ricevere un’adeguata informazione ai fini della prevenzione e del contrasto alla diffusione del Coronavirus.</a:t>
            </a:r>
          </a:p>
          <a:p>
            <a:r>
              <a:rPr lang="it-IT" sz="1200" kern="1200" dirty="0">
                <a:solidFill>
                  <a:schemeClr val="tx1"/>
                </a:solidFill>
                <a:effectLst/>
                <a:latin typeface="Trebuchet MS" panose="020B0603020202020204" pitchFamily="34" charset="0"/>
                <a:ea typeface="Trebuchet MS"/>
                <a:cs typeface="Arial" charset="0"/>
              </a:rPr>
              <a:t>L’azienda committente è tenuta a consegnare all’impresa appaltatrice una completa informativa dei contenuti del protocollo aziendale e deve vigilare affinché i lavoratori della stessa o delle aziende terze ne rispettino integralmente le disposizioni. </a:t>
            </a:r>
          </a:p>
          <a:p>
            <a:r>
              <a:rPr lang="it-IT" sz="1200" kern="1200" dirty="0">
                <a:solidFill>
                  <a:schemeClr val="tx1"/>
                </a:solidFill>
                <a:effectLst/>
                <a:latin typeface="Trebuchet MS" panose="020B0603020202020204" pitchFamily="34" charset="0"/>
                <a:ea typeface="Trebuchet MS"/>
                <a:cs typeface="Arial" charset="0"/>
              </a:rPr>
              <a:t>In caso di lavoratori dipendenti di aziende terze (es. impresa di pulizie, manutenzione, vigilanza) risultassero positivi al tampone COVID-19, l’appaltatore dovrà informare immediatamente il committente. Entrambi dovranno collaborare con l’autorità sanitaria fornendo elementi utili all’individuazione di eventuali contatti stretti.</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30</a:t>
            </a:fld>
            <a:endParaRPr lang="it-IT" dirty="0"/>
          </a:p>
        </p:txBody>
      </p:sp>
    </p:spTree>
    <p:extLst>
      <p:ext uri="{BB962C8B-B14F-4D97-AF65-F5344CB8AC3E}">
        <p14:creationId xmlns:p14="http://schemas.microsoft.com/office/powerpoint/2010/main" xmlns="" val="3699834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L’organizzazione aziendale è la prima misura utile a garantire il distanziamento sociale. L’organizzazione investe diversi aspetti quali la turnazione, le trasferte, lo smart work, la rimodulazione dei modelli produttivi.</a:t>
            </a:r>
          </a:p>
          <a:p>
            <a:r>
              <a:rPr lang="it-IT" dirty="0"/>
              <a:t>In riferimento al DPCM 11 marzo 2020, punto 7, limitatamente al periodo della emergenza dovuta al COVID-19, le imprese potranno disporre la chiusura di tutti i reparti diversi dalla produzione o, comunque, di quelli dei quali è possibile il funzionamento mediante il ricorso allo smart work o comunque a distanza.</a:t>
            </a:r>
          </a:p>
          <a:p>
            <a:r>
              <a:rPr lang="it-IT" sz="1200" kern="1200" dirty="0">
                <a:solidFill>
                  <a:schemeClr val="tx1"/>
                </a:solidFill>
                <a:effectLst/>
                <a:latin typeface="Trebuchet MS" panose="020B0603020202020204" pitchFamily="34" charset="0"/>
                <a:ea typeface="Trebuchet MS"/>
                <a:cs typeface="Arial" charset="0"/>
              </a:rPr>
              <a:t>In tal caso, il datore di lavoro dovrà garantire adeguate condizioni di supporto al lavoratore e alla sua attività (es. assistenza uso delle apparecchiature, modulazione dei tempi di lavoro e delle pause).</a:t>
            </a:r>
            <a:endParaRPr lang="it-IT" dirty="0"/>
          </a:p>
          <a:p>
            <a:r>
              <a:rPr lang="it-IT" dirty="0"/>
              <a:t>Di conseguenza, il datore di lavoro può procedere ad una rimodulazione dei livelli produttivi, assicurando un piano di turnazione dei dipendenti dedicati alla produzione con l’obiettivo di diminuire al massimo i contatti e di creare gruppi autonomi, distinti e riconoscibili. </a:t>
            </a:r>
            <a:r>
              <a:rPr lang="it-IT" sz="1200" kern="1200" dirty="0">
                <a:solidFill>
                  <a:schemeClr val="tx1"/>
                </a:solidFill>
                <a:effectLst/>
                <a:latin typeface="Trebuchet MS" panose="020B0603020202020204" pitchFamily="34" charset="0"/>
                <a:ea typeface="Trebuchet MS"/>
                <a:cs typeface="Arial" charset="0"/>
              </a:rPr>
              <a:t>Nel caso di lavoratori che non necessitano di particolari strumenti e/o attrezzature di lavoro, gli stessi possono essere posizionati in spazi ricavati (es. uffici inutilizzati, sale riunioni) per un periodo transitorio.</a:t>
            </a:r>
          </a:p>
          <a:p>
            <a:r>
              <a:rPr lang="it-IT" sz="1200" kern="1200" dirty="0">
                <a:solidFill>
                  <a:schemeClr val="tx1"/>
                </a:solidFill>
                <a:effectLst/>
                <a:latin typeface="Trebuchet MS" panose="020B0603020202020204" pitchFamily="34" charset="0"/>
                <a:ea typeface="Trebuchet MS"/>
                <a:cs typeface="Arial" charset="0"/>
              </a:rPr>
              <a:t>È essenziale evitare aggregazioni sociali anche in relazione agli spostamenti per raggiungere il posto di lavoro e rientrare in casa (</a:t>
            </a:r>
            <a:r>
              <a:rPr lang="it-IT" sz="1200" i="1" kern="1200" dirty="0">
                <a:solidFill>
                  <a:schemeClr val="tx1"/>
                </a:solidFill>
                <a:effectLst/>
                <a:latin typeface="Trebuchet MS" panose="020B0603020202020204" pitchFamily="34" charset="0"/>
                <a:ea typeface="Trebuchet MS"/>
                <a:cs typeface="Arial" charset="0"/>
              </a:rPr>
              <a:t>commuting</a:t>
            </a:r>
            <a:r>
              <a:rPr lang="it-IT" sz="1200" kern="1200" dirty="0">
                <a:solidFill>
                  <a:schemeClr val="tx1"/>
                </a:solidFill>
                <a:effectLst/>
                <a:latin typeface="Trebuchet MS" panose="020B0603020202020204" pitchFamily="34" charset="0"/>
                <a:ea typeface="Trebuchet MS"/>
                <a:cs typeface="Arial" charset="0"/>
              </a:rPr>
              <a:t>), con particolare riferimento all’utilizzo del trasporto pubblico. Per tale motivo, il datore di lavoro potrà incentivare forme di trasporto verso il luogo di lavoro con adeguato distanziamento tra i viaggiatori e favorendo l’uso del mezzo privato.</a:t>
            </a:r>
            <a:endParaRPr lang="it-IT" dirty="0"/>
          </a:p>
          <a:p>
            <a:r>
              <a:rPr lang="it-IT" dirty="0"/>
              <a:t>Inoltre, tutte le trasferte e viaggi di lavoro nazionali e internazionali sono sospesi e annullati anche se già concordate o organizzate. L’obbligo si applica a tutti i viaggi e trasferte che non siano indispensabili allo svolgimento delle residue attività produttive in essere.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31</a:t>
            </a:fld>
            <a:endParaRPr lang="it-IT" dirty="0"/>
          </a:p>
        </p:txBody>
      </p:sp>
    </p:spTree>
    <p:extLst>
      <p:ext uri="{BB962C8B-B14F-4D97-AF65-F5344CB8AC3E}">
        <p14:creationId xmlns:p14="http://schemas.microsoft.com/office/powerpoint/2010/main" xmlns="" val="165165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spostamenti all’interno del sito aziendale devono essere limitati al minimo indispensabile e nel rispetto delle indicazioni aziendali. Non sono consentite le riunioni in presenza. Laddove le stesse fossero urgenti, nell’impossibilità di collegamento a distanza, dovrà essere ridotta al minimo la partecipazione necessaria e, comunque, dovranno essere garantiti il distanziamento interpersonale e un’adeguata pulizia e/o areazione dei locali.</a:t>
            </a:r>
          </a:p>
          <a:p>
            <a:r>
              <a:rPr lang="it-IT" dirty="0"/>
              <a:t>Per la formazione si privilegiano le forme a distanza come la videoconferenza e l’e-learning.</a:t>
            </a:r>
          </a:p>
          <a:p>
            <a:r>
              <a:rPr lang="it-IT" dirty="0"/>
              <a:t>In questa fase emergenziale è stato disposto che Il mancato completamento dell’aggiornamento della formazione professionale e/o abilitante entro i termini previsti per tutti i ruoli/funzioni aziendali in materia di salute e sicurezza nei luoghi di lavoro per causa di forza maggiore, non comporta l’impossibilità a continuare lo svolgimento dello specifico ruolo/funzione.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32</a:t>
            </a:fld>
            <a:endParaRPr lang="it-IT" dirty="0"/>
          </a:p>
        </p:txBody>
      </p:sp>
    </p:spTree>
    <p:extLst>
      <p:ext uri="{BB962C8B-B14F-4D97-AF65-F5344CB8AC3E}">
        <p14:creationId xmlns:p14="http://schemas.microsoft.com/office/powerpoint/2010/main" xmlns="" val="4095563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stessa frequentazione delle aree comuni è soggetta a restrizioni. In particolare ci si riferisce alla mensa, spogliatoi, aree fumatori, distributore di bevande e/o snack.</a:t>
            </a:r>
          </a:p>
          <a:p>
            <a:r>
              <a:rPr lang="it-IT" dirty="0"/>
              <a:t>L’accesso agli spazi comuni, comprese le mense aziendali, le aree fumatori e gli spogliatoi è contingentato, con la previsione di una ventilazione continua dei locali, di un tempo ridotto di sosta all’interno di tali spazi e con il mantenimento della distanza di sicurezza di almeno un metro tra le persone presenti.</a:t>
            </a:r>
          </a:p>
          <a:p>
            <a:r>
              <a:rPr lang="it-IT" dirty="0"/>
              <a:t>Il datore di lavoro deve provvedere all’organizzazione degli spazi e alla sanificazione degli spogliatoi per lasciare nella disponibilità dei lavoratori luoghi per il deposito degli indumenti da lavoro e garantire loro idonee condizioni igieniche sanitarie.</a:t>
            </a:r>
          </a:p>
          <a:p>
            <a:r>
              <a:rPr lang="it-IT" dirty="0"/>
              <a:t>Il datore di lavoro deve garantire la sanificazione periodica e la pulizia giornaliera, con appositi detergenti dei locali mensa, delle tastiere dei distributori di bevande e snack.</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33</a:t>
            </a:fld>
            <a:endParaRPr lang="it-IT" dirty="0"/>
          </a:p>
        </p:txBody>
      </p:sp>
    </p:spTree>
    <p:extLst>
      <p:ext uri="{BB962C8B-B14F-4D97-AF65-F5344CB8AC3E}">
        <p14:creationId xmlns:p14="http://schemas.microsoft.com/office/powerpoint/2010/main" xmlns="" val="71785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L’azienda deve assicurare la pulizia giornaliera, la sanificazione periodica e un adeguato ricambio d’aria dei locali, degli ambienti, delle postazioni di lavoro e delle aree comuni e di svago. </a:t>
            </a:r>
          </a:p>
          <a:p>
            <a:r>
              <a:rPr lang="it-IT" dirty="0"/>
              <a:t>Secondi l’Istituto Superiore di Sanità gli impianti di ventilazione meccanica controllata (VMC) devono essere:</a:t>
            </a:r>
          </a:p>
          <a:p>
            <a:pPr marL="171450" indent="-171450">
              <a:buFont typeface="Arial" panose="020B0604020202020204" pitchFamily="34" charset="0"/>
              <a:buChar char="•"/>
            </a:pPr>
            <a:r>
              <a:rPr lang="it-IT" dirty="0"/>
              <a:t>tenuti accesi e in buono stato di funzionamento; </a:t>
            </a:r>
          </a:p>
          <a:p>
            <a:pPr marL="171450" indent="-171450">
              <a:buFont typeface="Arial" panose="020B0604020202020204" pitchFamily="34" charset="0"/>
              <a:buChar char="•"/>
            </a:pPr>
            <a:r>
              <a:rPr lang="it-IT" dirty="0"/>
              <a:t>tenuti sotto controllo i parametri microclimatici;</a:t>
            </a:r>
          </a:p>
          <a:p>
            <a:pPr marL="171450" indent="-171450">
              <a:buFont typeface="Arial" panose="020B0604020202020204" pitchFamily="34" charset="0"/>
              <a:buChar char="•"/>
            </a:pPr>
            <a:r>
              <a:rPr lang="it-IT" dirty="0"/>
              <a:t>eliminato totalmente il ricircolo dell’aria;</a:t>
            </a:r>
          </a:p>
          <a:p>
            <a:pPr marL="171450" indent="-171450">
              <a:buFont typeface="Arial" panose="020B0604020202020204" pitchFamily="34" charset="0"/>
              <a:buChar char="•"/>
            </a:pPr>
            <a:r>
              <a:rPr lang="it-IT" dirty="0"/>
              <a:t>puliti regolarmente i filtri.</a:t>
            </a:r>
          </a:p>
          <a:p>
            <a:r>
              <a:rPr lang="it-IT" dirty="0"/>
              <a:t>Nel caso di presenza di una persona con COVID-19 all’interno dei locali aziendali, si procede alla loro pulizia e sanificazione prima di essere nuovamente utilizzati, con particolare attenzione a tutte le superfici toccate frequentemente (es. muri, porte, finestre, superfici dei servizi igienici e sanitari). Per la decontaminazione, possono essere usati prodotti contenenti l’ipoclorito di sodio 0,1% oppure etanolo al 70% dopo pulizia con un detergente neutro. Inoltre, deve essere garantita la ventilazione dei locali durante le operazioni di pulizia con prodotti chimici. </a:t>
            </a:r>
          </a:p>
          <a:p>
            <a:r>
              <a:rPr lang="it-IT" dirty="0"/>
              <a:t>Il datore di lavoro dovrà garantire la pulizia a fine turno e la sanificazione periodica di tastiere, schermi touch, mouse con adeguati detergenti negli uffici e nei reparti produttivi.</a:t>
            </a:r>
          </a:p>
          <a:p>
            <a:r>
              <a:rPr lang="it-IT" sz="1200" kern="1200" dirty="0">
                <a:solidFill>
                  <a:schemeClr val="tx1"/>
                </a:solidFill>
                <a:effectLst/>
                <a:latin typeface="Trebuchet MS" panose="020B0603020202020204" pitchFamily="34" charset="0"/>
                <a:ea typeface="Trebuchet MS"/>
                <a:cs typeface="Arial" charset="0"/>
              </a:rPr>
              <a:t>Nelle aree geografiche a maggiore endemia o nelle aziende in cui di sono registrati casi sospetti di COVID-19, sarà necessario effettuare, alla riapertura, una sanificazione straordinaria degli ambienti, delle postazioni di lavoro e delle aree comuni in aggiunta alle normali attività di pulizia</a:t>
            </a:r>
            <a:endParaRPr lang="it-IT" dirty="0"/>
          </a:p>
          <a:p>
            <a:r>
              <a:rPr lang="it-IT" dirty="0"/>
              <a:t>Il personale, che effettua le operazioni di pulizia e sanificazione Deve adottare procedure idonee ed avere i requisiti professionali idonei per l’attività.</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34</a:t>
            </a:fld>
            <a:endParaRPr lang="it-IT" dirty="0"/>
          </a:p>
        </p:txBody>
      </p:sp>
    </p:spTree>
    <p:extLst>
      <p:ext uri="{BB962C8B-B14F-4D97-AF65-F5344CB8AC3E}">
        <p14:creationId xmlns:p14="http://schemas.microsoft.com/office/powerpoint/2010/main" xmlns="" val="2118995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Tutto il personale presente in azienda è obbligato ad adottare tutte le precauzioni igieniche, in particolare per le mani. </a:t>
            </a:r>
          </a:p>
          <a:p>
            <a:r>
              <a:rPr lang="it-IT" sz="1200" kern="1200" dirty="0">
                <a:solidFill>
                  <a:schemeClr val="tx1"/>
                </a:solidFill>
                <a:effectLst/>
                <a:latin typeface="Trebuchet MS" panose="020B0603020202020204" pitchFamily="34" charset="0"/>
                <a:ea typeface="Trebuchet MS"/>
                <a:cs typeface="Arial" charset="0"/>
              </a:rPr>
              <a:t>I preposti e le funzioni di controllo devono vigilare su questo obbligo, considerando le eventuali disposizioni integrative indicate nel Documento di Valutazione del Rischio.</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effectLst/>
                <a:latin typeface="Trebuchet MS" panose="020B0603020202020204" pitchFamily="34" charset="0"/>
                <a:ea typeface="Trebuchet MS"/>
                <a:cs typeface="Arial" charset="0"/>
              </a:rPr>
              <a:t>Il datore di lavoro deve mettere a disposizione dei lavoratori soluzioni idroalcoliche per il lavaggio delle mani laddove non sia possibile con acqua e sapone. In particolare, i detergenti devono essere accessibili a tutti i lavoratori anche grazie a specifici dispenser e collocati in punti facilmente individuabili.</a:t>
            </a:r>
          </a:p>
          <a:p>
            <a:r>
              <a:rPr lang="it-IT" sz="1200" kern="1200" dirty="0">
                <a:solidFill>
                  <a:schemeClr val="tx1"/>
                </a:solidFill>
                <a:effectLst/>
                <a:latin typeface="Trebuchet MS" panose="020B0603020202020204" pitchFamily="34" charset="0"/>
                <a:ea typeface="Trebuchet MS"/>
                <a:cs typeface="Arial" charset="0"/>
              </a:rPr>
              <a:t>Nei casi in cui l’attività da svolgere imponga di lavorare a distanza interpersonale minore di un metro e non siano possibili altre soluzioni organizzative, è necessario l’uso delle mascherine e di altri dispositivi di protezione individuale (guanti, occhiali, tute, cuffie, camici, ecc.) conformi alle disposizioni delle autorità scientifiche e sanitarie descritte nel seguito.</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35</a:t>
            </a:fld>
            <a:endParaRPr lang="it-IT" dirty="0"/>
          </a:p>
        </p:txBody>
      </p:sp>
    </p:spTree>
    <p:extLst>
      <p:ext uri="{BB962C8B-B14F-4D97-AF65-F5344CB8AC3E}">
        <p14:creationId xmlns:p14="http://schemas.microsoft.com/office/powerpoint/2010/main" xmlns="" val="3447725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lavaggio delle mani ha una funzione fondamentale per la limitazione del contagio. </a:t>
            </a:r>
          </a:p>
          <a:p>
            <a:r>
              <a:rPr lang="it-IT" dirty="0"/>
              <a:t>Ecco le procedure corrette dal Ministero della Salute:</a:t>
            </a:r>
          </a:p>
          <a:p>
            <a:endParaRPr lang="it-IT" dirty="0"/>
          </a:p>
          <a:p>
            <a:r>
              <a:rPr lang="it-IT" b="1" i="1" dirty="0"/>
              <a:t>Con acqua e sapone </a:t>
            </a:r>
          </a:p>
          <a:p>
            <a:endParaRPr lang="it-IT" dirty="0"/>
          </a:p>
          <a:p>
            <a:r>
              <a:rPr lang="it-IT" dirty="0"/>
              <a:t>1 Bagna bene le mani con l’acqua</a:t>
            </a:r>
          </a:p>
          <a:p>
            <a:r>
              <a:rPr lang="it-IT" dirty="0"/>
              <a:t>2 Applica una quantità di sapone sufficiente per coprire tutta la superficie delle mani</a:t>
            </a:r>
          </a:p>
          <a:p>
            <a:r>
              <a:rPr lang="it-IT" dirty="0"/>
              <a:t>3 Friziona bene le mani palmo contro palmo </a:t>
            </a:r>
          </a:p>
          <a:p>
            <a:r>
              <a:rPr lang="it-IT" dirty="0"/>
              <a:t>4 Friziona il palmo sinistro sopra il dorso destro intrecciando le dita tra loro e viceversa</a:t>
            </a:r>
          </a:p>
          <a:p>
            <a:r>
              <a:rPr lang="it-IT" dirty="0"/>
              <a:t>5 Friziona il dorso delle dita contro il palmo opposto tenendo le dita strette tra loro</a:t>
            </a:r>
          </a:p>
          <a:p>
            <a:r>
              <a:rPr lang="it-IT" dirty="0"/>
              <a:t>6 Friziona le mani palmo contro palmo avanti e indietro intrecciando le dita della mano destra incrociate con quelle della sinistra</a:t>
            </a:r>
          </a:p>
          <a:p>
            <a:r>
              <a:rPr lang="it-IT" dirty="0"/>
              <a:t>7 Friziona il pollice destro mantenendolo stretto nel palmo della mano sinistra e viceversa</a:t>
            </a:r>
          </a:p>
          <a:p>
            <a:r>
              <a:rPr lang="it-IT" dirty="0"/>
              <a:t>8 Friziona ruotando avanti e indietro le dita della mano destra strette tra loro nel palmo</a:t>
            </a:r>
          </a:p>
          <a:p>
            <a:r>
              <a:rPr lang="it-IT" dirty="0"/>
              <a:t>della mano sinistra e viceversa</a:t>
            </a:r>
          </a:p>
          <a:p>
            <a:r>
              <a:rPr lang="it-IT" dirty="0"/>
              <a:t>9 Friziona il polso ruotando avanti e indietro le dita della mano destra strette tra loro sul polso sinistro e ripeti per il polso destro</a:t>
            </a:r>
          </a:p>
          <a:p>
            <a:r>
              <a:rPr lang="it-IT" dirty="0"/>
              <a:t>10 Sciacqua accuratamente le mani con l’acqua</a:t>
            </a:r>
          </a:p>
          <a:p>
            <a:r>
              <a:rPr lang="it-IT" dirty="0"/>
              <a:t>11 Asciuga accuratamente le mani con una salvietta monouso</a:t>
            </a:r>
          </a:p>
          <a:p>
            <a:r>
              <a:rPr lang="it-IT" dirty="0"/>
              <a:t>12 Usa la salvietta monouso per chiudere il rubinetto</a:t>
            </a:r>
          </a:p>
          <a:p>
            <a:endParaRPr lang="it-IT" dirty="0"/>
          </a:p>
          <a:p>
            <a:r>
              <a:rPr lang="it-IT" b="1" i="1" dirty="0"/>
              <a:t>Con soluzione alcolica </a:t>
            </a:r>
          </a:p>
          <a:p>
            <a:endParaRPr lang="it-IT" b="1" i="1" dirty="0"/>
          </a:p>
          <a:p>
            <a:r>
              <a:rPr lang="it-IT" dirty="0"/>
              <a:t>1 Versa nel palmo della mano una quantità di soluzione sufficiente per coprire tutta</a:t>
            </a:r>
          </a:p>
          <a:p>
            <a:r>
              <a:rPr lang="it-IT" dirty="0"/>
              <a:t>la superficie delle mani</a:t>
            </a:r>
          </a:p>
          <a:p>
            <a:r>
              <a:rPr lang="it-IT" dirty="0"/>
              <a:t>2 Friziona le mani palmo contro palmo </a:t>
            </a:r>
          </a:p>
          <a:p>
            <a:r>
              <a:rPr lang="it-IT" dirty="0"/>
              <a:t>3 Friziona il palmo sinistro sopra il dorso destro intrecciando le dita tra loro e viceversa</a:t>
            </a:r>
          </a:p>
          <a:p>
            <a:r>
              <a:rPr lang="it-IT" dirty="0"/>
              <a:t>4 Friziona bene palmo contro palmo </a:t>
            </a:r>
          </a:p>
          <a:p>
            <a:r>
              <a:rPr lang="it-IT" dirty="0"/>
              <a:t>5 Friziona bene i dorsi delle mani con le dita </a:t>
            </a:r>
          </a:p>
          <a:p>
            <a:r>
              <a:rPr lang="it-IT" dirty="0"/>
              <a:t>6 Friziona il pollice destro mantenendolo stretto nel palmo della mano sinistra e viceversa</a:t>
            </a:r>
          </a:p>
          <a:p>
            <a:r>
              <a:rPr lang="it-IT" dirty="0"/>
              <a:t>7 Friziona ruotando avanti e indietro le dita della mano destra strette tra loro nel palmo</a:t>
            </a:r>
          </a:p>
          <a:p>
            <a:r>
              <a:rPr lang="it-IT" dirty="0"/>
              <a:t>della mano sinistra e viceversa</a:t>
            </a:r>
          </a:p>
          <a:p>
            <a:r>
              <a:rPr lang="it-IT" dirty="0"/>
              <a:t>8 Friziona il polso ruotando avanti e indietro le dita della mano destra strette tra loro sul polso sinistro e ripeti per il polso destro</a:t>
            </a:r>
          </a:p>
          <a:p>
            <a:r>
              <a:rPr lang="it-IT" dirty="0"/>
              <a:t>9 Una volta asciutte le tue mani sono pulite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36</a:t>
            </a:fld>
            <a:endParaRPr lang="it-IT" dirty="0"/>
          </a:p>
        </p:txBody>
      </p:sp>
    </p:spTree>
    <p:extLst>
      <p:ext uri="{BB962C8B-B14F-4D97-AF65-F5344CB8AC3E}">
        <p14:creationId xmlns:p14="http://schemas.microsoft.com/office/powerpoint/2010/main" xmlns="" val="3603113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lavaggio delle mani ha una funzione fondamentale per la limitazione del contagio. </a:t>
            </a:r>
          </a:p>
          <a:p>
            <a:r>
              <a:rPr lang="it-IT" dirty="0"/>
              <a:t>Ecco le procedure corrette dal Ministero della Salute:</a:t>
            </a:r>
          </a:p>
          <a:p>
            <a:endParaRPr lang="it-IT" dirty="0"/>
          </a:p>
          <a:p>
            <a:r>
              <a:rPr lang="it-IT" b="1" i="1" dirty="0"/>
              <a:t>Con soluzione alcolica </a:t>
            </a:r>
          </a:p>
          <a:p>
            <a:endParaRPr lang="it-IT" b="1" i="1" dirty="0"/>
          </a:p>
          <a:p>
            <a:r>
              <a:rPr lang="it-IT" dirty="0"/>
              <a:t>1 Versa nel palmo della mano una quantità di soluzione sufficiente per coprire tutta</a:t>
            </a:r>
          </a:p>
          <a:p>
            <a:r>
              <a:rPr lang="it-IT" dirty="0"/>
              <a:t>la superficie delle mani</a:t>
            </a:r>
          </a:p>
          <a:p>
            <a:r>
              <a:rPr lang="it-IT" dirty="0"/>
              <a:t>2 Friziona le mani palmo contro palmo </a:t>
            </a:r>
          </a:p>
          <a:p>
            <a:r>
              <a:rPr lang="it-IT" dirty="0"/>
              <a:t>3 Friziona il palmo sinistro sopra il dorso destro intrecciando le dita tra loro e viceversa</a:t>
            </a:r>
          </a:p>
          <a:p>
            <a:r>
              <a:rPr lang="it-IT" dirty="0"/>
              <a:t>4 Friziona bene palmo contro palmo </a:t>
            </a:r>
          </a:p>
          <a:p>
            <a:r>
              <a:rPr lang="it-IT" dirty="0"/>
              <a:t>5 Friziona bene i dorsi delle mani con le dita </a:t>
            </a:r>
          </a:p>
          <a:p>
            <a:r>
              <a:rPr lang="it-IT" dirty="0"/>
              <a:t>6 Friziona il pollice destro mantenendolo stretto nel palmo della mano sinistra e viceversa</a:t>
            </a:r>
          </a:p>
          <a:p>
            <a:r>
              <a:rPr lang="it-IT" dirty="0"/>
              <a:t>7 Friziona ruotando avanti e indietro le dita della mano destra strette tra loro nel palmo</a:t>
            </a:r>
          </a:p>
          <a:p>
            <a:r>
              <a:rPr lang="it-IT" dirty="0"/>
              <a:t>della mano sinistra e viceversa</a:t>
            </a:r>
          </a:p>
          <a:p>
            <a:r>
              <a:rPr lang="it-IT" dirty="0"/>
              <a:t>8 Friziona il polso ruotando avanti e indietro le dita della mano destra strette tra loro sul polso sinistro e ripeti per il polso destro</a:t>
            </a:r>
          </a:p>
          <a:p>
            <a:r>
              <a:rPr lang="it-IT" dirty="0"/>
              <a:t>9 Una volta asciutte le tue mani sono pulite</a:t>
            </a:r>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B6980D-16AF-B34F-A02E-C2566F0954CB}" type="slidenum">
              <a:rPr kumimoji="0" lang="it-IT" sz="1300" b="0" i="0" u="none" strike="noStrike" kern="1200" cap="none" spc="0" normalizeH="0" baseline="0" noProof="0" smtClean="0">
                <a:ln>
                  <a:noFill/>
                </a:ln>
                <a:solidFill>
                  <a:srgbClr val="000000"/>
                </a:solidFill>
                <a:effectLst/>
                <a:uLnTx/>
                <a:uFillTx/>
                <a:latin typeface="Trebuchet MS" panose="020B0603020202020204" pitchFamily="34"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sz="1300" b="0" i="0" u="none" strike="noStrike" kern="1200" cap="none" spc="0" normalizeH="0" baseline="0" noProof="0" dirty="0">
              <a:ln>
                <a:noFill/>
              </a:ln>
              <a:solidFill>
                <a:srgbClr val="000000"/>
              </a:solidFill>
              <a:effectLst/>
              <a:uLnTx/>
              <a:uFillTx/>
              <a:latin typeface="Trebuchet MS" panose="020B0603020202020204" pitchFamily="34" charset="0"/>
              <a:cs typeface="Arial" charset="0"/>
            </a:endParaRPr>
          </a:p>
        </p:txBody>
      </p:sp>
    </p:spTree>
    <p:extLst>
      <p:ext uri="{BB962C8B-B14F-4D97-AF65-F5344CB8AC3E}">
        <p14:creationId xmlns:p14="http://schemas.microsoft.com/office/powerpoint/2010/main" xmlns="" val="3603113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Nel caso in cui una persona presente in azienda sviluppi febbre e sintomi di infezione respiratoria quali la tosse, lo deve dichiarare immediatamente all’ufficio del personale. Quindi, si dovrà procedere al suo isolamento in base alle disposizioni dell’autorità sanitaria e a quello degli altri presenti nei locali. L’azienda procede immediatamente ad avvertire le autorità sanitarie competenti e i numeri di emergenza per il COVID-19 forniti dalla Regione o dal Ministero della Salute. </a:t>
            </a:r>
            <a:r>
              <a:rPr lang="it-IT" sz="1200" kern="1200" dirty="0">
                <a:solidFill>
                  <a:schemeClr val="tx1"/>
                </a:solidFill>
                <a:effectLst/>
                <a:latin typeface="Trebuchet MS" panose="020B0603020202020204" pitchFamily="34" charset="0"/>
                <a:ea typeface="Trebuchet MS"/>
                <a:cs typeface="Arial" charset="0"/>
              </a:rPr>
              <a:t>Al momento dell’isolamento, il lavoratore deve essere subito dotato di mascherina chirurgica, ove già non lo fosse.</a:t>
            </a:r>
            <a:endParaRPr lang="it-IT" dirty="0"/>
          </a:p>
          <a:p>
            <a:r>
              <a:rPr lang="it-IT" dirty="0"/>
              <a:t>L’azienda collabora con le Autorità sanitarie per la definizione degli eventuali “contatti stretti” di una persona presente in azienda che sia stata riscontrata positiva al tampone COVID-19. Ciò al fine di permettere alle autorità di applicare le necessarie e opportune misure di quarantena. Nel periodo dell’indagine, l’azienda potrà chiedere agli eventuali possibili contatti stretti di lasciare cautelativamente il luogo di lavoro, secondo le indicazioni dell’Autorità sanitaria.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38</a:t>
            </a:fld>
            <a:endParaRPr lang="it-IT" dirty="0"/>
          </a:p>
        </p:txBody>
      </p:sp>
    </p:spTree>
    <p:extLst>
      <p:ext uri="{BB962C8B-B14F-4D97-AF65-F5344CB8AC3E}">
        <p14:creationId xmlns:p14="http://schemas.microsoft.com/office/powerpoint/2010/main" xmlns="" val="1917136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In questa sezione sono state esaminate le misure che si applicano in un ambiente di lavoro per la riduzione del contagio e in particolare:</a:t>
            </a:r>
          </a:p>
          <a:p>
            <a:pPr lvl="0"/>
            <a:r>
              <a:rPr lang="it-IT" sz="1200" kern="1200" dirty="0">
                <a:solidFill>
                  <a:schemeClr val="tx1"/>
                </a:solidFill>
                <a:effectLst/>
                <a:latin typeface="Trebuchet MS" panose="020B0603020202020204" pitchFamily="34" charset="0"/>
                <a:ea typeface="Trebuchet MS"/>
                <a:cs typeface="Arial" charset="0"/>
              </a:rPr>
              <a:t>Misure organizzative per ridurre al minimo le interazioni tra le persone</a:t>
            </a:r>
          </a:p>
          <a:p>
            <a:pPr lvl="0"/>
            <a:r>
              <a:rPr lang="it-IT" sz="1200" kern="1200" dirty="0">
                <a:solidFill>
                  <a:schemeClr val="tx1"/>
                </a:solidFill>
                <a:effectLst/>
                <a:latin typeface="Trebuchet MS" panose="020B0603020202020204" pitchFamily="34" charset="0"/>
                <a:ea typeface="Trebuchet MS"/>
                <a:cs typeface="Arial" charset="0"/>
              </a:rPr>
              <a:t>Misure igieniche sia personali che di pulizia e sanificazione degli ambienti</a:t>
            </a:r>
          </a:p>
          <a:p>
            <a:r>
              <a:rPr lang="it-IT" sz="1200" kern="1200" dirty="0">
                <a:solidFill>
                  <a:schemeClr val="tx1"/>
                </a:solidFill>
                <a:effectLst/>
                <a:latin typeface="Trebuchet MS" panose="020B0603020202020204" pitchFamily="34" charset="0"/>
                <a:ea typeface="Trebuchet MS"/>
                <a:cs typeface="Arial" charset="0"/>
              </a:rPr>
              <a:t>Misure per l’ingresso dei lavoratori e dei fornitori degli ambienti di lavoro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39</a:t>
            </a:fld>
            <a:endParaRPr lang="it-IT" dirty="0"/>
          </a:p>
        </p:txBody>
      </p:sp>
    </p:spTree>
    <p:extLst>
      <p:ext uri="{BB962C8B-B14F-4D97-AF65-F5344CB8AC3E}">
        <p14:creationId xmlns:p14="http://schemas.microsoft.com/office/powerpoint/2010/main" xmlns="" val="216753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coronavirus sono una vasta famiglia di virus respiratori responsabili di causare malattie più o meno gravi, che vanno dal comune raffreddore a sindromi respiratorie come la MERS e la SARS.</a:t>
            </a:r>
          </a:p>
          <a:p>
            <a:r>
              <a:rPr lang="it-IT" dirty="0"/>
              <a:t>Identificati a metà degli anni ’60, i coronavirus sono chiamati in questo modo per la presenza di protuberanze a forma di corona sulla loro superficie, visibile a microscopio. </a:t>
            </a:r>
          </a:p>
          <a:p>
            <a:r>
              <a:rPr lang="it-IT" dirty="0"/>
              <a:t>Nella maggior parte dei casi, i coronavirus sono comuni nelle specie animali, anche se raramente possono evolversi e infettare l’uomo, invadendo e proliferando nelle cellule epiteliali del tratto respiratorio.</a:t>
            </a:r>
          </a:p>
          <a:p>
            <a:r>
              <a:rPr lang="it-IT" dirty="0"/>
              <a:t>Nel dicembre 2019 a Wuhan in Cina è stato identificato il nuovo coronavirus, denominato inizialmente dalla World Health Organisation (WHO) o Organizzazione Mondiale della Sanità (OMS) 2019-nCoV. </a:t>
            </a:r>
          </a:p>
          <a:p>
            <a:r>
              <a:rPr lang="it-IT" dirty="0"/>
              <a:t>Il SARS-CoV-2 è altamente infettivo e può essere mortale, anche se la sua letalità non è stata ancora definita. </a:t>
            </a:r>
          </a:p>
          <a:p>
            <a:r>
              <a:rPr lang="it-IT" dirty="0"/>
              <a:t>SARS-CoV-2 è il nome del nuovo coronavirus, mentre COVID-19 è chiamata la malattia da esso provocata</a:t>
            </a:r>
          </a:p>
          <a:p>
            <a:r>
              <a:rPr lang="it-IT" dirty="0"/>
              <a:t>Questo virus è responsabile dell’attuale pandemia e causa la malattia chiamata dal Direttore generale dell’OMS (Organizzazione Mondiale della Sanità), l’11 febbraio 2020, COVID-19 in cui “CO” sta per corona, “VI” per virus, “D” significa </a:t>
            </a:r>
            <a:r>
              <a:rPr lang="it-IT" i="1" dirty="0"/>
              <a:t>disease</a:t>
            </a:r>
            <a:r>
              <a:rPr lang="it-IT" dirty="0"/>
              <a:t> (malattia in inglese) e “19” è l’anno in cui è comparsa, e, tuttavia, così viene comunemente denominato anche il virus.</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a:t>
            </a:fld>
            <a:endParaRPr lang="it-IT" dirty="0"/>
          </a:p>
        </p:txBody>
      </p:sp>
    </p:spTree>
    <p:extLst>
      <p:ext uri="{BB962C8B-B14F-4D97-AF65-F5344CB8AC3E}">
        <p14:creationId xmlns:p14="http://schemas.microsoft.com/office/powerpoint/2010/main" xmlns="" val="3755681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40</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i="0" kern="1200" dirty="0">
                <a:solidFill>
                  <a:schemeClr val="tx1"/>
                </a:solidFill>
                <a:effectLst/>
                <a:latin typeface="Trebuchet MS" panose="020B0603020202020204" pitchFamily="34" charset="0"/>
                <a:ea typeface="Trebuchet MS"/>
                <a:cs typeface="Arial" charset="0"/>
              </a:rPr>
              <a:t>Fermo restando quanto affermato fin qui, la protezione dal contagio da COVID-19 nei luoghi di lavoro avviene anche attraverso l’utilizzo di idonei Dispositivi di Protezione Collettiva (DPC), Individuale (DPI) e di mascherine medico-chirurgiche.</a:t>
            </a:r>
          </a:p>
          <a:p>
            <a:pPr algn="just"/>
            <a:endParaRPr lang="it-IT" sz="2700" i="1" dirty="0">
              <a:latin typeface="Trebuchet MS" charset="0"/>
              <a:cs typeface="Times New Roman" charset="0"/>
            </a:endParaRPr>
          </a:p>
        </p:txBody>
      </p:sp>
    </p:spTree>
    <p:extLst>
      <p:ext uri="{BB962C8B-B14F-4D97-AF65-F5344CB8AC3E}">
        <p14:creationId xmlns:p14="http://schemas.microsoft.com/office/powerpoint/2010/main" xmlns="" val="2751269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 dispositivi di protezione collettiva o DPC non vengono specificatamente definiti dal D. Lgs. 81/2008, nonostante ve ne sia fatto un chiaro riferimento. Per dispositivi di protezione collettiva si intendono, generalmente, quei sistemi che si attuano allo scopo di proteggere il lavoratore da eventuali danni che possono insorgere in caso di infortunio. La loro caratteristica è quella di proteggere tutti i lavoratori esposti allo stesso rischio. Il D. Lgs. 81/2008 assegna a tali dispositivi la priorità rispetto ai dispositivi di protezione individuale.</a:t>
            </a:r>
          </a:p>
          <a:p>
            <a:r>
              <a:rPr lang="it-IT" sz="1200" kern="1200" dirty="0">
                <a:solidFill>
                  <a:schemeClr val="tx1"/>
                </a:solidFill>
                <a:effectLst/>
                <a:latin typeface="Trebuchet MS" panose="020B0603020202020204" pitchFamily="34" charset="0"/>
                <a:ea typeface="Trebuchet MS"/>
                <a:cs typeface="Arial" charset="0"/>
              </a:rPr>
              <a:t>Nell’ambito della protezione contro il contagio da SARS-CoV-2, per gli ambienti di lavoro dove operano più lavoratori contemporaneamente e dove non può essere garantito il distanziamento di almeno un metro, così come stabilito dall’Accordo del 14 marzo 2020, si possono utilizzare delle soluzioni innovative come l’introduzione di barriere separatorie. Attualmente, tali dispositivi sono utilizzati nelle attività commerciali (farmacie, tabaccherie, supermercati, ecc.) a diretto contatto con il pubblico. Tali barriere, chiamate anche setti separatori, barriere parafiato o pannelli protettivi, limitano la diffusione delle particelle generate dalla saliva, con colpi di tosse, starnuti o semplicemente parlando, mettendo a rischio la salute delle persone esposte. Diminuisce, quindi, le opportunità di contagio tra cliente e operatore dell’esercizio commerciale o tra lavoratori a stretto contatto. </a:t>
            </a:r>
          </a:p>
          <a:p>
            <a:r>
              <a:rPr lang="it-IT" sz="1200" kern="1200" dirty="0">
                <a:solidFill>
                  <a:schemeClr val="tx1"/>
                </a:solidFill>
                <a:effectLst/>
                <a:latin typeface="Trebuchet MS" panose="020B0603020202020204" pitchFamily="34" charset="0"/>
                <a:ea typeface="Trebuchet MS"/>
                <a:cs typeface="Arial" charset="0"/>
              </a:rPr>
              <a:t>Di solito sono realizzate in plexiglass, un materiale infrangibile, riciclabile, resistente agli urti e facilmente igienizzabile, e pertanto idoneo alla protezione contro agenti patogeni.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41</a:t>
            </a:fld>
            <a:endParaRPr lang="it-IT" dirty="0"/>
          </a:p>
        </p:txBody>
      </p:sp>
    </p:spTree>
    <p:extLst>
      <p:ext uri="{BB962C8B-B14F-4D97-AF65-F5344CB8AC3E}">
        <p14:creationId xmlns:p14="http://schemas.microsoft.com/office/powerpoint/2010/main" xmlns="" val="1248187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dispositivi di protezione individuale o DPI sono definiti dal D.Lgs. 81/2008 come “qualsiasi attrezzatura destinata ad essere indossata e tenuta dal lavoratore allo scopo di proteggerlo contro uno o più rischi suscettibili di minacciarne la sicurezza o la salute durante il lavoro, nonché ogni complemento o accessorio destinato a tale scopo". Il loro utilizzo è raccomandato quando, nonostante l'applicazione delle misure di prevenzione e protezione collettive, i rischi cosiddetti "residui" non sono eliminati o ridotti a livelli accettabili e devono essere ulteriormente contenuti.</a:t>
            </a:r>
          </a:p>
          <a:p>
            <a:r>
              <a:rPr lang="it-IT" dirty="0"/>
              <a:t>I DPI sono classificati in tre categorie:</a:t>
            </a:r>
          </a:p>
          <a:p>
            <a:pPr marL="171450" indent="-171450">
              <a:buFont typeface="Arial" panose="020B0604020202020204" pitchFamily="34" charset="0"/>
              <a:buChar char="•"/>
            </a:pPr>
            <a:r>
              <a:rPr lang="it-IT" dirty="0"/>
              <a:t>I categoria: di progettazione semplice per danni fisici di lieve entità (guanti, occhiali, visiere, ecc.)</a:t>
            </a:r>
          </a:p>
          <a:p>
            <a:pPr marL="171450" indent="-171450">
              <a:buFont typeface="Arial" panose="020B0604020202020204" pitchFamily="34" charset="0"/>
              <a:buChar char="•"/>
            </a:pPr>
            <a:r>
              <a:rPr lang="it-IT" dirty="0"/>
              <a:t>II categoria: dispositivi non inclusi nei gruppi I e III</a:t>
            </a:r>
          </a:p>
          <a:p>
            <a:pPr marL="171450" indent="-171450">
              <a:buFont typeface="Arial" panose="020B0604020202020204" pitchFamily="34" charset="0"/>
              <a:buChar char="•"/>
            </a:pPr>
            <a:r>
              <a:rPr lang="it-IT" dirty="0"/>
              <a:t>III categoria: di progettazione complessa, destinati a proteggere da lesioni gravi, permanenti o dalla morte (ad es. protezione delle vie respiratorie da agenti biologici pericolosi)</a:t>
            </a:r>
          </a:p>
          <a:p>
            <a:r>
              <a:rPr lang="it-IT" dirty="0"/>
              <a:t>Per la protezione da agenti biologici, come il SARS-CoV-2, è necessario utilizzare i DPI specifici più idonei in base alle modalità di trasmissione.</a:t>
            </a:r>
          </a:p>
          <a:p>
            <a:r>
              <a:rPr lang="it-IT" dirty="0"/>
              <a:t>Alle conoscenze attuali, la principale via di trasmissione del SARS-CoV-2 è attraverso goccioline generate dal tratto respiratorio di un soggetto infetto soprattutto con la tosse o starnuti ed espulse a brevi distanze (&lt; 1m). </a:t>
            </a:r>
            <a:r>
              <a:rPr lang="it-IT" sz="1200" kern="1200" dirty="0">
                <a:solidFill>
                  <a:schemeClr val="tx1"/>
                </a:solidFill>
                <a:effectLst/>
                <a:latin typeface="Trebuchet MS" panose="020B0603020202020204" pitchFamily="34" charset="0"/>
                <a:ea typeface="Trebuchet MS"/>
                <a:cs typeface="Arial" charset="0"/>
              </a:rPr>
              <a:t>Tali goccioline possono infettare direttamente il soggetto esposto o depositarsi sulle superfici. Pertanto, i principali DPI da utilizzare sono quelli per la protezione </a:t>
            </a:r>
          </a:p>
          <a:p>
            <a:pPr lvl="0"/>
            <a:r>
              <a:rPr lang="it-IT" sz="1200" kern="1200" dirty="0">
                <a:solidFill>
                  <a:schemeClr val="tx1"/>
                </a:solidFill>
                <a:effectLst/>
                <a:latin typeface="Trebuchet MS" panose="020B0603020202020204" pitchFamily="34" charset="0"/>
                <a:ea typeface="Trebuchet MS"/>
                <a:cs typeface="Arial" charset="0"/>
              </a:rPr>
              <a:t>delle vie respiratorie</a:t>
            </a:r>
          </a:p>
          <a:p>
            <a:pPr lvl="0"/>
            <a:r>
              <a:rPr lang="it-IT" sz="1200" kern="1200" dirty="0">
                <a:solidFill>
                  <a:schemeClr val="tx1"/>
                </a:solidFill>
                <a:effectLst/>
                <a:latin typeface="Trebuchet MS" panose="020B0603020202020204" pitchFamily="34" charset="0"/>
                <a:ea typeface="Trebuchet MS"/>
                <a:cs typeface="Arial" charset="0"/>
              </a:rPr>
              <a:t>delle mani</a:t>
            </a:r>
          </a:p>
          <a:p>
            <a:r>
              <a:rPr lang="it-IT" sz="1200" kern="1200" dirty="0">
                <a:solidFill>
                  <a:schemeClr val="tx1"/>
                </a:solidFill>
                <a:effectLst/>
                <a:latin typeface="Trebuchet MS" panose="020B0603020202020204" pitchFamily="34" charset="0"/>
                <a:ea typeface="Trebuchet MS"/>
                <a:cs typeface="Arial" charset="0"/>
              </a:rPr>
              <a:t>degli occhi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42</a:t>
            </a:fld>
            <a:endParaRPr lang="it-IT" dirty="0"/>
          </a:p>
        </p:txBody>
      </p:sp>
    </p:spTree>
    <p:extLst>
      <p:ext uri="{BB962C8B-B14F-4D97-AF65-F5344CB8AC3E}">
        <p14:creationId xmlns:p14="http://schemas.microsoft.com/office/powerpoint/2010/main" xmlns="" val="3105949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Per la protezione delle mani si utilizzano i </a:t>
            </a:r>
            <a:r>
              <a:rPr lang="it-IT" sz="1200" b="1" kern="1200" dirty="0">
                <a:solidFill>
                  <a:schemeClr val="tx1"/>
                </a:solidFill>
                <a:effectLst/>
                <a:latin typeface="Trebuchet MS" panose="020B0603020202020204" pitchFamily="34" charset="0"/>
                <a:ea typeface="Trebuchet MS"/>
                <a:cs typeface="Arial" charset="0"/>
              </a:rPr>
              <a:t>guanti monouso. </a:t>
            </a:r>
            <a:r>
              <a:rPr lang="it-IT" sz="1200" kern="1200" dirty="0">
                <a:solidFill>
                  <a:schemeClr val="tx1"/>
                </a:solidFill>
                <a:effectLst/>
                <a:latin typeface="Trebuchet MS" panose="020B0603020202020204" pitchFamily="34" charset="0"/>
                <a:ea typeface="Trebuchet MS"/>
                <a:cs typeface="Arial" charset="0"/>
              </a:rPr>
              <a:t>In commercio se ne possono trovare di diversi materiali, in lattice, sintetici, in nitrile o in vinile, da scegliere in base a eventuali irritazioni/allergie e alle caratteristiche proprie. Ad esempio, i guanti in nitrile e vinile sono più resistenti, spessi e durevoli, mentre quelli in lattice, più diffusi e utilizzati, sono meno resistenti offrendo comunque un buon grado di protezione. Devono rispettare i requisiti stabiliti dalle norme tecniche (UNI EN 420, UNI EN 421, UNI EN 374, ecc.) in base alla loro classificazione. </a:t>
            </a:r>
          </a:p>
          <a:p>
            <a:r>
              <a:rPr lang="it-IT" sz="1200" kern="1200" dirty="0">
                <a:solidFill>
                  <a:schemeClr val="tx1"/>
                </a:solidFill>
                <a:effectLst/>
                <a:latin typeface="Trebuchet MS" panose="020B0603020202020204" pitchFamily="34" charset="0"/>
                <a:ea typeface="Trebuchet MS"/>
                <a:cs typeface="Arial" charset="0"/>
              </a:rPr>
              <a:t>L’Istituto Superiore di Sanità ha specificato che i guanti servono per prevenire l’infezione da COVID-19 ma solo a determinate condizioni. Diversamente, tale dispositivo di protezione, può diventare un veicolo di contagio. Devono, quindi, essere utilizzati considerando che:</a:t>
            </a:r>
          </a:p>
          <a:p>
            <a:pPr lvl="0"/>
            <a:r>
              <a:rPr lang="it-IT" sz="1200" kern="1200" dirty="0">
                <a:solidFill>
                  <a:schemeClr val="tx1"/>
                </a:solidFill>
                <a:effectLst/>
                <a:latin typeface="Trebuchet MS" panose="020B0603020202020204" pitchFamily="34" charset="0"/>
                <a:ea typeface="Trebuchet MS"/>
                <a:cs typeface="Arial" charset="0"/>
              </a:rPr>
              <a:t>non possono sostituire la corretta igiene delle mani</a:t>
            </a:r>
          </a:p>
          <a:p>
            <a:pPr lvl="0"/>
            <a:r>
              <a:rPr lang="it-IT" sz="1200" kern="1200" dirty="0">
                <a:solidFill>
                  <a:schemeClr val="tx1"/>
                </a:solidFill>
                <a:effectLst/>
                <a:latin typeface="Trebuchet MS" panose="020B0603020202020204" pitchFamily="34" charset="0"/>
                <a:ea typeface="Trebuchet MS"/>
                <a:cs typeface="Arial" charset="0"/>
              </a:rPr>
              <a:t>devono essere cambiati ogni volta che si sporcano e gettati correttamente nei rifiuti indifferenziati</a:t>
            </a:r>
          </a:p>
          <a:p>
            <a:pPr lvl="0"/>
            <a:r>
              <a:rPr lang="it-IT" sz="1200" kern="1200" dirty="0">
                <a:solidFill>
                  <a:schemeClr val="tx1"/>
                </a:solidFill>
                <a:effectLst/>
                <a:latin typeface="Trebuchet MS" panose="020B0603020202020204" pitchFamily="34" charset="0"/>
                <a:ea typeface="Trebuchet MS"/>
                <a:cs typeface="Arial" charset="0"/>
              </a:rPr>
              <a:t>non devono in alcun modo entrare in contatto con bocca, naso e occhi</a:t>
            </a:r>
          </a:p>
          <a:p>
            <a:r>
              <a:rPr lang="it-IT" sz="1200" kern="1200" dirty="0">
                <a:solidFill>
                  <a:schemeClr val="tx1"/>
                </a:solidFill>
                <a:effectLst/>
                <a:latin typeface="Trebuchet MS" panose="020B0603020202020204" pitchFamily="34" charset="0"/>
                <a:ea typeface="Trebuchet MS"/>
                <a:cs typeface="Arial" charset="0"/>
              </a:rPr>
              <a:t>non devono essere riutilizzati</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43</a:t>
            </a:fld>
            <a:endParaRPr lang="it-IT" dirty="0"/>
          </a:p>
        </p:txBody>
      </p:sp>
    </p:spTree>
    <p:extLst>
      <p:ext uri="{BB962C8B-B14F-4D97-AF65-F5344CB8AC3E}">
        <p14:creationId xmlns:p14="http://schemas.microsoft.com/office/powerpoint/2010/main" xmlns="" val="1092931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Gli occhi vengono protetti mediante </a:t>
            </a:r>
            <a:r>
              <a:rPr lang="it-IT" sz="1200" b="1" kern="1200" dirty="0">
                <a:solidFill>
                  <a:schemeClr val="tx1"/>
                </a:solidFill>
                <a:effectLst/>
                <a:latin typeface="Trebuchet MS" panose="020B0603020202020204" pitchFamily="34" charset="0"/>
                <a:ea typeface="Trebuchet MS"/>
                <a:cs typeface="Arial" charset="0"/>
              </a:rPr>
              <a:t>occhiali di protezione o protezioni da fissare sugli occhiali;</a:t>
            </a:r>
            <a:r>
              <a:rPr lang="it-IT" sz="1200" kern="1200" dirty="0">
                <a:solidFill>
                  <a:schemeClr val="tx1"/>
                </a:solidFill>
                <a:effectLst/>
                <a:latin typeface="Trebuchet MS" panose="020B0603020202020204" pitchFamily="34" charset="0"/>
                <a:ea typeface="Trebuchet MS"/>
                <a:cs typeface="Arial" charset="0"/>
              </a:rPr>
              <a:t> mentre la protezione del viso avviene per mezzo di </a:t>
            </a:r>
            <a:r>
              <a:rPr lang="it-IT" sz="1200" b="1" kern="1200" dirty="0">
                <a:solidFill>
                  <a:schemeClr val="tx1"/>
                </a:solidFill>
                <a:effectLst/>
                <a:latin typeface="Trebuchet MS" panose="020B0603020202020204" pitchFamily="34" charset="0"/>
                <a:ea typeface="Trebuchet MS"/>
                <a:cs typeface="Arial" charset="0"/>
              </a:rPr>
              <a:t>visiere o schermi di protezione</a:t>
            </a:r>
            <a:r>
              <a:rPr lang="it-IT" sz="1200" kern="1200" dirty="0">
                <a:solidFill>
                  <a:schemeClr val="tx1"/>
                </a:solidFill>
                <a:effectLst/>
                <a:latin typeface="Trebuchet MS" panose="020B0603020202020204" pitchFamily="34" charset="0"/>
                <a:ea typeface="Trebuchet MS"/>
                <a:cs typeface="Arial" charset="0"/>
              </a:rPr>
              <a:t>. Le principali tipologie sono:</a:t>
            </a:r>
          </a:p>
          <a:p>
            <a:pPr marL="171450" indent="-171450">
              <a:buFont typeface="Arial" panose="020B0604020202020204" pitchFamily="34" charset="0"/>
              <a:buChar char="•"/>
            </a:pPr>
            <a:r>
              <a:rPr lang="it-IT" sz="1200" b="1" kern="1200" dirty="0">
                <a:solidFill>
                  <a:schemeClr val="tx1"/>
                </a:solidFill>
                <a:effectLst/>
                <a:latin typeface="Trebuchet MS" panose="020B0603020202020204" pitchFamily="34" charset="0"/>
                <a:ea typeface="Trebuchet MS"/>
                <a:cs typeface="Arial" charset="0"/>
              </a:rPr>
              <a:t>Occhiali di protezione (DPI II° Categoria)</a:t>
            </a:r>
            <a:endParaRPr lang="it-IT" sz="1200" kern="1200" dirty="0">
              <a:solidFill>
                <a:schemeClr val="tx1"/>
              </a:solidFill>
              <a:effectLst/>
              <a:latin typeface="Trebuchet MS" panose="020B0603020202020204" pitchFamily="34" charset="0"/>
              <a:ea typeface="Trebuchet MS"/>
              <a:cs typeface="Arial" charset="0"/>
            </a:endParaRPr>
          </a:p>
          <a:p>
            <a:r>
              <a:rPr lang="it-IT" sz="1200" kern="1200" dirty="0">
                <a:solidFill>
                  <a:schemeClr val="tx1"/>
                </a:solidFill>
                <a:effectLst/>
                <a:latin typeface="Trebuchet MS" panose="020B0603020202020204" pitchFamily="34" charset="0"/>
                <a:ea typeface="Trebuchet MS"/>
                <a:cs typeface="Arial" charset="0"/>
              </a:rPr>
              <a:t>Sono formati dalla montatura, che deve posizionarsi in modo perfetto sul volto e dalle lenti, la cui dimensione determina l’ampiezza del campo visivo. La presenza di ripari laterali evita la penetrazione laterale sia di sostanze che di radiazioni. Si trovano occhiali di protezione con ripari laterali dotati di aperture per l’aerazione. </a:t>
            </a:r>
          </a:p>
          <a:p>
            <a:r>
              <a:rPr lang="it-IT" sz="1200" kern="1200" dirty="0">
                <a:solidFill>
                  <a:schemeClr val="tx1"/>
                </a:solidFill>
                <a:effectLst/>
                <a:latin typeface="Trebuchet MS" panose="020B0603020202020204" pitchFamily="34" charset="0"/>
                <a:ea typeface="Trebuchet MS"/>
                <a:cs typeface="Arial" charset="0"/>
              </a:rPr>
              <a:t>Sia la montatura che le lenti devono mantenere le loro caratteristiche al variare della temperatura e dell’umidità (anche dovuta al sudore), e quindi devono essere costituiti con materiale non deformabile né infiammabile e contemporaneamente non nocivi per la salute.</a:t>
            </a:r>
          </a:p>
          <a:p>
            <a:pPr marL="171450" indent="-171450">
              <a:buFont typeface="Arial" panose="020B0604020202020204" pitchFamily="34" charset="0"/>
              <a:buChar char="•"/>
            </a:pPr>
            <a:r>
              <a:rPr lang="it-IT" sz="1200" b="1" kern="1200" dirty="0">
                <a:solidFill>
                  <a:schemeClr val="tx1"/>
                </a:solidFill>
                <a:effectLst/>
                <a:latin typeface="Trebuchet MS" panose="020B0603020202020204" pitchFamily="34" charset="0"/>
                <a:ea typeface="Trebuchet MS"/>
                <a:cs typeface="Arial" charset="0"/>
              </a:rPr>
              <a:t>Maschere / Occhiali a visiera (DPI II° Categoria)</a:t>
            </a:r>
          </a:p>
          <a:p>
            <a:pPr mar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Fissate direttamente tramite bardatura al capo o al casco, le visiere proteggono non solo gli occhi ma tutto il volto dalle schegge, dalle sostanze chimiche o radiazioni, ma non forniscono protezione laterale. La finestra della visiera contiene lastre trasparenti, leggere, filtranti, facilmente sostituibili e regolabili.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44</a:t>
            </a:fld>
            <a:endParaRPr lang="it-IT" dirty="0"/>
          </a:p>
        </p:txBody>
      </p:sp>
    </p:spTree>
    <p:extLst>
      <p:ext uri="{BB962C8B-B14F-4D97-AF65-F5344CB8AC3E}">
        <p14:creationId xmlns:p14="http://schemas.microsoft.com/office/powerpoint/2010/main" xmlns="" val="701130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200" b="1" kern="1200" dirty="0">
                <a:solidFill>
                  <a:schemeClr val="tx1"/>
                </a:solidFill>
                <a:effectLst/>
                <a:latin typeface="Trebuchet MS" panose="020B0603020202020204" pitchFamily="34" charset="0"/>
                <a:ea typeface="Trebuchet MS"/>
                <a:cs typeface="Arial" charset="0"/>
              </a:rPr>
              <a:t>Schermi / ripari facciali di protezione (DPI III° Categoria)</a:t>
            </a:r>
            <a:endParaRPr lang="it-IT" sz="1200" kern="1200" dirty="0">
              <a:solidFill>
                <a:schemeClr val="tx1"/>
              </a:solidFill>
              <a:effectLst/>
              <a:latin typeface="Trebuchet MS" panose="020B0603020202020204" pitchFamily="34" charset="0"/>
              <a:ea typeface="Trebuchet MS"/>
              <a:cs typeface="Arial" charset="0"/>
            </a:endParaRPr>
          </a:p>
          <a:p>
            <a:r>
              <a:rPr lang="it-IT" sz="1200" kern="1200" dirty="0">
                <a:solidFill>
                  <a:schemeClr val="tx1"/>
                </a:solidFill>
                <a:effectLst/>
                <a:latin typeface="Trebuchet MS" panose="020B0603020202020204" pitchFamily="34" charset="0"/>
                <a:ea typeface="Trebuchet MS"/>
                <a:cs typeface="Arial" charset="0"/>
              </a:rPr>
              <a:t>Gli </a:t>
            </a:r>
            <a:r>
              <a:rPr lang="it-IT" sz="1200" b="1" kern="1200" dirty="0">
                <a:solidFill>
                  <a:schemeClr val="tx1"/>
                </a:solidFill>
                <a:effectLst/>
                <a:latin typeface="Trebuchet MS" panose="020B0603020202020204" pitchFamily="34" charset="0"/>
                <a:ea typeface="Trebuchet MS"/>
                <a:cs typeface="Arial" charset="0"/>
              </a:rPr>
              <a:t>schermi di protezione</a:t>
            </a:r>
            <a:r>
              <a:rPr lang="it-IT" sz="1200" kern="1200" dirty="0">
                <a:solidFill>
                  <a:schemeClr val="tx1"/>
                </a:solidFill>
                <a:effectLst/>
                <a:latin typeface="Trebuchet MS" panose="020B0603020202020204" pitchFamily="34" charset="0"/>
                <a:ea typeface="Trebuchet MS"/>
                <a:cs typeface="Arial" charset="0"/>
              </a:rPr>
              <a:t> sono generalmente </a:t>
            </a:r>
            <a:r>
              <a:rPr lang="it-IT" sz="1200" b="1" kern="1200" dirty="0">
                <a:solidFill>
                  <a:schemeClr val="tx1"/>
                </a:solidFill>
                <a:effectLst/>
                <a:latin typeface="Trebuchet MS" panose="020B0603020202020204" pitchFamily="34" charset="0"/>
                <a:ea typeface="Trebuchet MS"/>
                <a:cs typeface="Arial" charset="0"/>
              </a:rPr>
              <a:t>fissati all’elmetto</a:t>
            </a:r>
            <a:r>
              <a:rPr lang="it-IT" sz="1200" kern="1200" dirty="0">
                <a:solidFill>
                  <a:schemeClr val="tx1"/>
                </a:solidFill>
                <a:effectLst/>
                <a:latin typeface="Trebuchet MS" panose="020B0603020202020204" pitchFamily="34" charset="0"/>
                <a:ea typeface="Trebuchet MS"/>
                <a:cs typeface="Arial" charset="0"/>
              </a:rPr>
              <a:t> di protezione o ad altri dispositivi di sostegno, ma non sono completamente chiusi. Devono proteggere dalle schegge, dagli schizzi, dalle scintille, dal calore radiante e dalle sostanze chimiche e devono essere difficilmente infiammabili. Alcuni schermi hanno lastre di sicurezza trasparenti con azione filtrante. Una lamina posizionata nella parte interna dello schermo protegge dalle scariche elettrostatiche. </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effectLst/>
                <a:latin typeface="Trebuchet MS" panose="020B0603020202020204" pitchFamily="34" charset="0"/>
                <a:ea typeface="Trebuchet MS"/>
                <a:cs typeface="Arial" charset="0"/>
              </a:rPr>
              <a:t>I dispositivi di protezione sopra descritti devono essere conformi ai requisiti della norma UNI EN 166:2004 (Protezione personale degli occhi - Specifiche).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45</a:t>
            </a:fld>
            <a:endParaRPr lang="it-IT" dirty="0"/>
          </a:p>
        </p:txBody>
      </p:sp>
    </p:spTree>
    <p:extLst>
      <p:ext uri="{BB962C8B-B14F-4D97-AF65-F5344CB8AC3E}">
        <p14:creationId xmlns:p14="http://schemas.microsoft.com/office/powerpoint/2010/main" xmlns="" val="2179430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 dispositivi di protezione degli occhi per attività lavorative sono soggetti a molte condizioni ambientali particolarmente avverse; essi devono inoltre sopportare una pulizia regolare. Conseguentemente, sono molto predisposti ai danni e all’usura e qualsiasi degrado di questo tipo è in grado di influire sulle loro prestazioni. È quindi molto importante controllare costantemente i dispositivi di protezione e mantenerli in condizioni tali da garantire una conformità continua alle specifiche originali.</a:t>
            </a:r>
          </a:p>
          <a:p>
            <a:r>
              <a:rPr lang="it-IT" sz="1200" kern="1200" dirty="0">
                <a:solidFill>
                  <a:schemeClr val="tx1"/>
                </a:solidFill>
                <a:effectLst/>
                <a:latin typeface="Trebuchet MS" panose="020B0603020202020204" pitchFamily="34" charset="0"/>
                <a:ea typeface="Trebuchet MS"/>
                <a:cs typeface="Arial" charset="0"/>
              </a:rPr>
              <a:t>Tali dispositivi devono essere forniti completi di istruzioni per l’uso redatte dal fabbricante. Dovrebbero essere utilizzati e maneggiati con cura. Non dovrebbero essere utilizzati impropriamente ed è necessario impedire che vengano danneggiati, usurati o contaminati con sporco o altri materiali estranei. Devono inoltre essere sostituiti se hanno subito urti significativi anche se non sono visibili danni evidenti. </a:t>
            </a:r>
          </a:p>
          <a:p>
            <a:r>
              <a:rPr lang="it-IT" sz="1200" kern="1200" dirty="0">
                <a:solidFill>
                  <a:schemeClr val="tx1"/>
                </a:solidFill>
                <a:effectLst/>
                <a:latin typeface="Trebuchet MS" panose="020B0603020202020204" pitchFamily="34" charset="0"/>
                <a:ea typeface="Trebuchet MS"/>
                <a:cs typeface="Arial" charset="0"/>
              </a:rPr>
              <a:t>Gli occhiali non dovrebbero essere collocati su una superficie con gli oculari rivolti verso il basso. Etichette e adesivi non devono essere attaccati ai dispositivi di protezione dell’occhio e l’utilizzatore non dovrebbe marchiarli o graffiarli con i simboli di identificazione.</a:t>
            </a:r>
          </a:p>
          <a:p>
            <a:r>
              <a:rPr lang="it-IT" sz="1200" kern="1200" dirty="0">
                <a:solidFill>
                  <a:schemeClr val="tx1"/>
                </a:solidFill>
                <a:effectLst/>
                <a:latin typeface="Trebuchet MS" panose="020B0603020202020204" pitchFamily="34" charset="0"/>
                <a:ea typeface="Trebuchet MS"/>
                <a:cs typeface="Arial" charset="0"/>
              </a:rPr>
              <a:t>Quando non utilizzati, i dispositivi di protezione dell’occhio devono essere riposti al riparo.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46</a:t>
            </a:fld>
            <a:endParaRPr lang="it-IT" dirty="0"/>
          </a:p>
        </p:txBody>
      </p:sp>
    </p:spTree>
    <p:extLst>
      <p:ext uri="{BB962C8B-B14F-4D97-AF65-F5344CB8AC3E}">
        <p14:creationId xmlns:p14="http://schemas.microsoft.com/office/powerpoint/2010/main" xmlns="" val="2687568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effectLst/>
                <a:latin typeface="Trebuchet MS" panose="020B0603020202020204" pitchFamily="34" charset="0"/>
                <a:ea typeface="Trebuchet MS"/>
                <a:cs typeface="Arial" charset="0"/>
              </a:rPr>
              <a:t>La tabella specifica i criteri di scelta di un dispositivo rispetto ad un altro (ANSI Z87)</a:t>
            </a:r>
          </a:p>
          <a:p>
            <a:r>
              <a:rPr lang="it-IT" sz="1200" kern="1200" dirty="0">
                <a:solidFill>
                  <a:schemeClr val="tx1"/>
                </a:solidFill>
                <a:effectLst/>
                <a:latin typeface="Trebuchet MS" panose="020B0603020202020204" pitchFamily="34" charset="0"/>
                <a:ea typeface="Trebuchet MS"/>
                <a:cs typeface="Arial" charset="0"/>
              </a:rPr>
              <a:t>A tal proposito, ai fini della protezione del rischio biologico relativamente al Covid-19, si tenga presente che la norma ammette che una </a:t>
            </a:r>
            <a:r>
              <a:rPr lang="it-IT" sz="1200" b="1" kern="1200" dirty="0">
                <a:solidFill>
                  <a:schemeClr val="tx1"/>
                </a:solidFill>
                <a:effectLst/>
                <a:latin typeface="Trebuchet MS" panose="020B0603020202020204" pitchFamily="34" charset="0"/>
                <a:ea typeface="Trebuchet MS"/>
                <a:cs typeface="Arial" charset="0"/>
              </a:rPr>
              <a:t>visiera possa proteggere dagli spruzzi di liquido ma non dalle goccioline (droplet)</a:t>
            </a:r>
            <a:r>
              <a:rPr lang="it-IT" sz="1200" kern="1200" dirty="0">
                <a:solidFill>
                  <a:schemeClr val="tx1"/>
                </a:solidFill>
                <a:effectLst/>
                <a:latin typeface="Trebuchet MS" panose="020B0603020202020204" pitchFamily="34" charset="0"/>
                <a:ea typeface="Trebuchet MS"/>
                <a:cs typeface="Arial" charset="0"/>
              </a:rPr>
              <a:t>; viceversa un </a:t>
            </a:r>
            <a:r>
              <a:rPr lang="it-IT" sz="1200" b="1" kern="1200" dirty="0">
                <a:solidFill>
                  <a:schemeClr val="tx1"/>
                </a:solidFill>
                <a:effectLst/>
                <a:latin typeface="Trebuchet MS" panose="020B0603020202020204" pitchFamily="34" charset="0"/>
                <a:ea typeface="Trebuchet MS"/>
                <a:cs typeface="Arial" charset="0"/>
              </a:rPr>
              <a:t>occhiale a maschera può proteggere dalle goccioline (droplet) ma non dagli spruzzi.</a:t>
            </a:r>
            <a:endParaRPr lang="it-IT" sz="1200" kern="1200" dirty="0">
              <a:solidFill>
                <a:schemeClr val="tx1"/>
              </a:solidFill>
              <a:effectLst/>
              <a:latin typeface="Trebuchet MS" panose="020B0603020202020204" pitchFamily="34" charset="0"/>
              <a:ea typeface="Trebuchet MS"/>
              <a:cs typeface="Arial" charset="0"/>
            </a:endParaRPr>
          </a:p>
          <a:p>
            <a:r>
              <a:rPr lang="it-IT" sz="1200" kern="1200" dirty="0">
                <a:solidFill>
                  <a:schemeClr val="tx1"/>
                </a:solidFill>
                <a:effectLst/>
                <a:latin typeface="Trebuchet MS" panose="020B0603020202020204" pitchFamily="34" charset="0"/>
                <a:ea typeface="Trebuchet MS"/>
                <a:cs typeface="Arial" charset="0"/>
              </a:rPr>
              <a:t>Si segnala che nell’utilizzo di questi DPI occorre porre attenzione a non rovinare la parte ottica appoggiando il dispositivo su superfici abrasive o acuminate. Gli occhiali con lenti rovinate o con montatura deformata devono essere cambiati al più presto.</a:t>
            </a:r>
          </a:p>
          <a:p>
            <a:r>
              <a:rPr lang="it-IT" sz="1200" b="1" kern="1200" dirty="0">
                <a:solidFill>
                  <a:schemeClr val="tx1"/>
                </a:solidFill>
                <a:effectLst/>
                <a:latin typeface="Trebuchet MS" panose="020B0603020202020204" pitchFamily="34" charset="0"/>
                <a:ea typeface="Trebuchet MS"/>
                <a:cs typeface="Arial" charset="0"/>
              </a:rPr>
              <a:t>Per chi porta gli occhiali da vista</a:t>
            </a:r>
            <a:r>
              <a:rPr lang="it-IT" sz="1200" kern="1200" dirty="0">
                <a:solidFill>
                  <a:schemeClr val="tx1"/>
                </a:solidFill>
                <a:effectLst/>
                <a:latin typeface="Trebuchet MS" panose="020B0603020202020204" pitchFamily="34" charset="0"/>
                <a:ea typeface="Trebuchet MS"/>
                <a:cs typeface="Arial" charset="0"/>
              </a:rPr>
              <a:t>, si ricorda che è possibile utilizzare dei sovraocchiali se la durata dell’utilizzo è limitata oppure montare lenti graduate su montature antinfortunistiche.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47</a:t>
            </a:fld>
            <a:endParaRPr lang="it-IT" dirty="0"/>
          </a:p>
        </p:txBody>
      </p:sp>
    </p:spTree>
    <p:extLst>
      <p:ext uri="{BB962C8B-B14F-4D97-AF65-F5344CB8AC3E}">
        <p14:creationId xmlns:p14="http://schemas.microsoft.com/office/powerpoint/2010/main" xmlns="" val="3410537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 DPI per la protezione delle vie respiratorie hanno lo scopo di evitare o limitare l’ingresso di agenti patogeni nelle vie aeree. I principali DPI in questione utilizzati sono i </a:t>
            </a:r>
            <a:r>
              <a:rPr lang="it-IT" sz="1200" b="1" kern="1200" dirty="0">
                <a:solidFill>
                  <a:schemeClr val="tx1"/>
                </a:solidFill>
                <a:effectLst/>
                <a:latin typeface="Trebuchet MS" panose="020B0603020202020204" pitchFamily="34" charset="0"/>
                <a:ea typeface="Trebuchet MS"/>
                <a:cs typeface="Arial" charset="0"/>
              </a:rPr>
              <a:t>facciali filtranti</a:t>
            </a:r>
            <a:r>
              <a:rPr lang="it-IT" sz="1200" kern="1200" dirty="0">
                <a:solidFill>
                  <a:schemeClr val="tx1"/>
                </a:solidFill>
                <a:effectLst/>
                <a:latin typeface="Trebuchet MS" panose="020B0603020202020204" pitchFamily="34" charset="0"/>
                <a:ea typeface="Trebuchet MS"/>
                <a:cs typeface="Arial" charset="0"/>
              </a:rPr>
              <a:t>, cioè dei dispositivi muniti di</a:t>
            </a:r>
            <a:r>
              <a:rPr lang="it-IT" sz="1200" b="1" kern="1200" dirty="0">
                <a:solidFill>
                  <a:schemeClr val="tx1"/>
                </a:solidFill>
                <a:effectLst/>
                <a:latin typeface="Trebuchet MS" panose="020B0603020202020204" pitchFamily="34" charset="0"/>
                <a:ea typeface="Trebuchet MS"/>
                <a:cs typeface="Arial" charset="0"/>
              </a:rPr>
              <a:t> filtri che proteggono bocca, naso e mento</a:t>
            </a:r>
            <a:r>
              <a:rPr lang="it-IT" sz="1200" kern="1200" dirty="0">
                <a:solidFill>
                  <a:schemeClr val="tx1"/>
                </a:solidFill>
                <a:effectLst/>
                <a:latin typeface="Trebuchet MS" panose="020B0603020202020204" pitchFamily="34" charset="0"/>
                <a:ea typeface="Trebuchet MS"/>
                <a:cs typeface="Arial" charset="0"/>
              </a:rPr>
              <a:t>. Essi si dividono in 3 classi in funzione della loro efficienza filtrante: FFP1, FFP2, FFP3. Le lettere FF sono l’acronimo di “facciale filtrante”, P indica la protezione, mentre 1, 2 e 3 individuano il livello crescente di protezione. (inserirei immagini facciali filtranti, con e senza valvola)</a:t>
            </a:r>
          </a:p>
          <a:p>
            <a:r>
              <a:rPr lang="it-IT" sz="1200" kern="1200" dirty="0">
                <a:solidFill>
                  <a:schemeClr val="tx1"/>
                </a:solidFill>
                <a:effectLst/>
                <a:latin typeface="Trebuchet MS" panose="020B0603020202020204" pitchFamily="34" charset="0"/>
                <a:ea typeface="Trebuchet MS"/>
                <a:cs typeface="Arial" charset="0"/>
              </a:rPr>
              <a:t>I DPI </a:t>
            </a:r>
            <a:r>
              <a:rPr lang="it-IT" sz="1200" b="1" kern="1200" dirty="0">
                <a:solidFill>
                  <a:schemeClr val="tx1"/>
                </a:solidFill>
                <a:effectLst/>
                <a:latin typeface="Trebuchet MS" panose="020B0603020202020204" pitchFamily="34" charset="0"/>
                <a:ea typeface="Trebuchet MS"/>
                <a:cs typeface="Arial" charset="0"/>
              </a:rPr>
              <a:t>FFP1</a:t>
            </a:r>
            <a:r>
              <a:rPr lang="it-IT" sz="1200" kern="1200" dirty="0">
                <a:solidFill>
                  <a:schemeClr val="tx1"/>
                </a:solidFill>
                <a:effectLst/>
                <a:latin typeface="Trebuchet MS" panose="020B0603020202020204" pitchFamily="34" charset="0"/>
                <a:ea typeface="Trebuchet MS"/>
                <a:cs typeface="Arial" charset="0"/>
              </a:rPr>
              <a:t> rappresentano un primo livello di protezione, sono in grado di filtrare circa l’80% delle particelle ed è la tipologia di gran lunga più utilizzata in contesti lavorativi. Pur presentando un compartimento microfiltrante forniscono una bassa protezione dalle particelle solide e non rappresentano un’adeguata protezione contro particelle delle dimensioni di un virus.</a:t>
            </a:r>
          </a:p>
          <a:p>
            <a:r>
              <a:rPr lang="it-IT" sz="1200" kern="1200" dirty="0">
                <a:solidFill>
                  <a:schemeClr val="tx1"/>
                </a:solidFill>
                <a:effectLst/>
                <a:latin typeface="Trebuchet MS" panose="020B0603020202020204" pitchFamily="34" charset="0"/>
                <a:ea typeface="Trebuchet MS"/>
                <a:cs typeface="Arial" charset="0"/>
              </a:rPr>
              <a:t>I DPI </a:t>
            </a:r>
            <a:r>
              <a:rPr lang="it-IT" sz="1200" b="1" kern="1200" dirty="0">
                <a:solidFill>
                  <a:schemeClr val="tx1"/>
                </a:solidFill>
                <a:effectLst/>
                <a:latin typeface="Trebuchet MS" panose="020B0603020202020204" pitchFamily="34" charset="0"/>
                <a:ea typeface="Trebuchet MS"/>
                <a:cs typeface="Arial" charset="0"/>
              </a:rPr>
              <a:t>FFP2</a:t>
            </a:r>
            <a:r>
              <a:rPr lang="it-IT" sz="1200" kern="1200" dirty="0">
                <a:solidFill>
                  <a:schemeClr val="tx1"/>
                </a:solidFill>
                <a:effectLst/>
                <a:latin typeface="Trebuchet MS" panose="020B0603020202020204" pitchFamily="34" charset="0"/>
                <a:ea typeface="Trebuchet MS"/>
                <a:cs typeface="Arial" charset="0"/>
              </a:rPr>
              <a:t> (o N95) hanno una struttura più rigida, più aderente alle curvature del viso. Sono dotati di filtri che impediscono l’accesso dei microorganismi alla bocca ed al naso ed arrivano a filtrare il 94% delle particelle. Possono essere utilizzati quando il valore limite di esposizione occupazionale raggiunge al massimo una concentrazione 10 volte superiore. Tali dispositivi forniscono una media protezione contro le particelle solide e liquide e sono adatti a proteggere dal coronavirus. </a:t>
            </a:r>
          </a:p>
          <a:p>
            <a:r>
              <a:rPr lang="it-IT" sz="1200" kern="1200" dirty="0">
                <a:solidFill>
                  <a:schemeClr val="tx1"/>
                </a:solidFill>
                <a:effectLst/>
                <a:latin typeface="Trebuchet MS" panose="020B0603020202020204" pitchFamily="34" charset="0"/>
                <a:ea typeface="Trebuchet MS"/>
                <a:cs typeface="Arial" charset="0"/>
              </a:rPr>
              <a:t>I DPI </a:t>
            </a:r>
            <a:r>
              <a:rPr lang="it-IT" sz="1200" b="1" kern="1200" dirty="0">
                <a:solidFill>
                  <a:schemeClr val="tx1"/>
                </a:solidFill>
                <a:effectLst/>
                <a:latin typeface="Trebuchet MS" panose="020B0603020202020204" pitchFamily="34" charset="0"/>
                <a:ea typeface="Trebuchet MS"/>
                <a:cs typeface="Arial" charset="0"/>
              </a:rPr>
              <a:t>FFP3</a:t>
            </a:r>
            <a:r>
              <a:rPr lang="it-IT" sz="1200" kern="1200" dirty="0">
                <a:solidFill>
                  <a:schemeClr val="tx1"/>
                </a:solidFill>
                <a:effectLst/>
                <a:latin typeface="Trebuchet MS" panose="020B0603020202020204" pitchFamily="34" charset="0"/>
                <a:ea typeface="Trebuchet MS"/>
                <a:cs typeface="Arial" charset="0"/>
              </a:rPr>
              <a:t> trattengono almeno il 98% delle particelle e forniscono un’alta protezione contro le particelle solide e liquide. Possono essere utilizzati quando il valore limite di esposizione occupazionale raggiunge al massimo una concentrazione 30 volte superiore. Sono indicati per quelle attività che possono determinare un’elevata concentrazione di agenti biologici sotto forma di aerosol nell’ambiente. </a:t>
            </a:r>
          </a:p>
          <a:p>
            <a:r>
              <a:rPr lang="it-IT" sz="1200" kern="1200" dirty="0">
                <a:solidFill>
                  <a:schemeClr val="tx1"/>
                </a:solidFill>
                <a:effectLst/>
                <a:latin typeface="Trebuchet MS" panose="020B0603020202020204" pitchFamily="34" charset="0"/>
                <a:ea typeface="Trebuchet MS"/>
                <a:cs typeface="Arial" charset="0"/>
              </a:rPr>
              <a:t>Ai fini, quindi, della protezione da microrganismi come il SARS-CoV-2, possono essere considerati idonei i filtri con protezione P2 o P3. </a:t>
            </a:r>
          </a:p>
          <a:p>
            <a:r>
              <a:rPr lang="it-IT" sz="1200" kern="1200" dirty="0">
                <a:solidFill>
                  <a:schemeClr val="tx1"/>
                </a:solidFill>
                <a:effectLst/>
                <a:latin typeface="Trebuchet MS" panose="020B0603020202020204" pitchFamily="34" charset="0"/>
                <a:ea typeface="Trebuchet MS"/>
                <a:cs typeface="Arial" charset="0"/>
              </a:rPr>
              <a:t>I facciali filtranti sono ulteriormente classificati come: “utilizzabili solo per un singolo turno di lavoro” (indicati con la sigla NR) o “riutilizzabili” per più di un turno di lavoro (indicati con lettera R).  </a:t>
            </a:r>
          </a:p>
          <a:p>
            <a:r>
              <a:rPr lang="it-IT" sz="1200" kern="1200" dirty="0">
                <a:solidFill>
                  <a:schemeClr val="tx1"/>
                </a:solidFill>
                <a:effectLst/>
                <a:latin typeface="Trebuchet MS" panose="020B0603020202020204" pitchFamily="34" charset="0"/>
                <a:ea typeface="Trebuchet MS"/>
                <a:cs typeface="Arial" charset="0"/>
              </a:rPr>
              <a:t>I dispositivi, conformi alla legislazione vigente, devono essere dotati di marcatura CE apposta in maniera leggibile, indelebile per tutto il periodo di durata del DPI e devono essere conformi alla norma tecnica UNI EN 149. </a:t>
            </a:r>
          </a:p>
          <a:p>
            <a:r>
              <a:rPr lang="it-IT" sz="1200" kern="1200" dirty="0">
                <a:solidFill>
                  <a:schemeClr val="tx1"/>
                </a:solidFill>
                <a:effectLst/>
                <a:latin typeface="Trebuchet MS" panose="020B0603020202020204" pitchFamily="34" charset="0"/>
                <a:ea typeface="Trebuchet MS"/>
                <a:cs typeface="Arial" charset="0"/>
              </a:rPr>
              <a:t>I DPI per la protezione delle vie respiratorie possono essere dotati di valvola che non ha alcun effetto sulla capacità filtrante del dispositivo, ma assicura un maggiore comfort durante un utilizzo prolungato. In particolare, la valvola permette all’aria calda di fuoriuscire dal dispositivo riducendo l’umidità che si forma all’interno ed evitando anche l’appannamento degli occhiali. Non impedisce la diffusione di agenti patogeni trasmissibili per via aerea e pertanto non devono essere utilizzati dai pazienti COVID-19.</a:t>
            </a:r>
          </a:p>
          <a:p>
            <a:r>
              <a:rPr lang="it-IT" sz="1200" kern="1200" dirty="0">
                <a:solidFill>
                  <a:schemeClr val="tx1"/>
                </a:solidFill>
                <a:effectLst/>
                <a:latin typeface="Trebuchet MS" panose="020B0603020202020204" pitchFamily="34" charset="0"/>
                <a:ea typeface="Trebuchet MS"/>
                <a:cs typeface="Arial" charset="0"/>
              </a:rPr>
              <a:t>Per poter essere utilizzati, così come gli altri dispositivi di protezione individuale di III categoria, il D.Lgs. 81/2008 e s.m.i. prevede uno specifico corso di addestramento pratico per l’uso.</a:t>
            </a:r>
          </a:p>
          <a:p>
            <a:r>
              <a:rPr lang="it-IT" sz="1200" kern="1200" dirty="0">
                <a:solidFill>
                  <a:schemeClr val="tx1"/>
                </a:solidFill>
                <a:effectLst/>
                <a:latin typeface="Trebuchet MS" panose="020B0603020202020204" pitchFamily="34" charset="0"/>
                <a:ea typeface="Trebuchet MS"/>
                <a:cs typeface="Arial" charset="0"/>
              </a:rPr>
              <a:t>Il personale è tenuto ad adottare comportamenti scrupolosi in merito allo smaltimento dei DPI monouso utilizzati, i quali saranno trasportati nei mezzi all’interno di un sacchetto di plastica e scaricati presso le sedi aziendali negli appositi contenitori della raccolta indifferenziata. Inoltre il personale, a seguito di ogni intervento, dovrà avere cura nel mantenere puliti i DPI non monouso, con l’impiego dei prodotti igienizzanti e detergenti in dotazione.</a:t>
            </a:r>
            <a:endParaRPr lang="it-IT" dirty="0"/>
          </a:p>
        </p:txBody>
      </p:sp>
      <p:sp>
        <p:nvSpPr>
          <p:cNvPr id="4" name="Segnaposto numero diapositiva 3"/>
          <p:cNvSpPr>
            <a:spLocks noGrp="1"/>
          </p:cNvSpPr>
          <p:nvPr>
            <p:ph type="sldNum" sz="quarter" idx="5"/>
          </p:nvPr>
        </p:nvSpPr>
        <p:spPr/>
        <p:txBody>
          <a:bodyPr/>
          <a:lstStyle/>
          <a:p>
            <a:pPr>
              <a:defRPr/>
            </a:pPr>
            <a:fld id="{4DB6980D-16AF-B34F-A02E-C2566F0954CB}" type="slidenum">
              <a:rPr lang="it-IT" smtClean="0"/>
              <a:pPr>
                <a:defRPr/>
              </a:pPr>
              <a:t>48</a:t>
            </a:fld>
            <a:endParaRPr lang="it-IT" dirty="0"/>
          </a:p>
        </p:txBody>
      </p:sp>
    </p:spTree>
    <p:extLst>
      <p:ext uri="{BB962C8B-B14F-4D97-AF65-F5344CB8AC3E}">
        <p14:creationId xmlns:p14="http://schemas.microsoft.com/office/powerpoint/2010/main" xmlns="" val="11255210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mascherine medico-chirurgiche sono dei presidi ad uso medico, prodotte in conformità alla norma EN 14683:2019. Sono delle maschere facciali monouso, lisce o pieghettate (alcune hanno la forma di una coppetta), che vengono posizionate su naso e bocca e fissate alla testa con lacci o elastici. Costituiscono un’utile barriera di protezione nella diffusione di agenti patogeni trasmissibili per via area (aerosol e goccioline). In relazione all’efficienza di filtrazione batterica e resistenza respiratoria sono classificate come Tipo I o II e possono essere di 4 tipi: I, IR , II e IIR. Quelle di tipo II (tre strati) e IIR (quattro strati) offrono una maggiore efficienza di filtrazione batterica (≥ 98%) e la IIR è resistente anche agli spruzzi. Quest’ultima tipologia è quella da preferire per il caso del Covid.</a:t>
            </a:r>
          </a:p>
          <a:p>
            <a:r>
              <a:rPr lang="it-IT" dirty="0"/>
              <a:t>Nel loro comune utilizzo, hanno la funzione essenziale di proteggere l’interlocutore dalla contaminazione che può provenire dall’emissione di gocce di saliva emesse dall’operatore che indossa la maschera. L’assenza di una specifica capacità di aderire completamente al volto non impedisce, infatti, che un contaminante esterno, quale ad esempio il nuovo coronavirus, possa raggiungere e infettare l’operatore. Per questo le mascherine medico-chirurgiche non sono considerate dei dispositivi di protezione individuale.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49</a:t>
            </a:fld>
            <a:endParaRPr lang="it-IT" dirty="0"/>
          </a:p>
        </p:txBody>
      </p:sp>
    </p:spTree>
    <p:extLst>
      <p:ext uri="{BB962C8B-B14F-4D97-AF65-F5344CB8AC3E}">
        <p14:creationId xmlns:p14="http://schemas.microsoft.com/office/powerpoint/2010/main" xmlns="" val="347457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ln>
            <a:solidFill>
              <a:schemeClr val="bg1"/>
            </a:solidFill>
          </a:ln>
        </p:spPr>
      </p:sp>
      <p:sp>
        <p:nvSpPr>
          <p:cNvPr id="3" name="Segnaposto note 2"/>
          <p:cNvSpPr>
            <a:spLocks noGrp="1"/>
          </p:cNvSpPr>
          <p:nvPr>
            <p:ph type="body" idx="1"/>
          </p:nvPr>
        </p:nvSpPr>
        <p:spPr/>
        <p:txBody>
          <a:bodyPr/>
          <a:lstStyle/>
          <a:p>
            <a:r>
              <a:rPr lang="it-IT" dirty="0"/>
              <a:t>I principali sintomi del SARS-CoV-2 sono:</a:t>
            </a:r>
          </a:p>
          <a:p>
            <a:pPr marL="171450" indent="-171450">
              <a:buFont typeface="Arial" panose="020B0604020202020204" pitchFamily="34" charset="0"/>
              <a:buChar char="•"/>
            </a:pPr>
            <a:r>
              <a:rPr lang="it-IT" dirty="0"/>
              <a:t>Febbre</a:t>
            </a:r>
          </a:p>
          <a:p>
            <a:pPr marL="171450" indent="-171450">
              <a:buFont typeface="Arial" panose="020B0604020202020204" pitchFamily="34" charset="0"/>
              <a:buChar char="•"/>
            </a:pPr>
            <a:r>
              <a:rPr lang="it-IT" dirty="0"/>
              <a:t>Tosse secca anche moderata</a:t>
            </a:r>
          </a:p>
          <a:p>
            <a:pPr marL="171450" indent="-171450">
              <a:buFont typeface="Arial" panose="020B0604020202020204" pitchFamily="34" charset="0"/>
              <a:buChar char="•"/>
            </a:pPr>
            <a:r>
              <a:rPr lang="it-IT" dirty="0"/>
              <a:t>Mal di gola</a:t>
            </a:r>
          </a:p>
          <a:p>
            <a:pPr marL="171450" indent="-171450">
              <a:buFont typeface="Arial" panose="020B0604020202020204" pitchFamily="34" charset="0"/>
              <a:buChar char="•"/>
            </a:pPr>
            <a:r>
              <a:rPr lang="it-IT" dirty="0"/>
              <a:t>Stanchezza</a:t>
            </a:r>
          </a:p>
          <a:p>
            <a:pPr marL="171450" indent="-171450">
              <a:buFont typeface="Arial" panose="020B0604020202020204" pitchFamily="34" charset="0"/>
              <a:buChar char="•"/>
            </a:pPr>
            <a:r>
              <a:rPr lang="it-IT" dirty="0"/>
              <a:t>Difficoltà respiratorie</a:t>
            </a:r>
          </a:p>
          <a:p>
            <a:pPr marL="171450" indent="-171450">
              <a:buFont typeface="Arial" panose="020B0604020202020204" pitchFamily="34" charset="0"/>
              <a:buChar char="•"/>
            </a:pPr>
            <a:r>
              <a:rPr lang="it-IT" dirty="0"/>
              <a:t>Senso di malessere generalizzato</a:t>
            </a:r>
          </a:p>
          <a:p>
            <a:r>
              <a:rPr lang="it-IT" dirty="0"/>
              <a:t>Altri sintomi possono essere congestione nasale, naso che cola, diarrea, mal di testa, confusione. Nei casi più gravi si possono presentare polmonite, sindrome respiratoria acuta grave, insufficienza renale e in alcuni casi anche la morte. Ci sono, poi, persone che si infettano ma non sviluppano sintomi e rappresentano i cosiddetti asintomatici. </a:t>
            </a:r>
          </a:p>
          <a:p>
            <a:endParaRPr lang="it-IT" dirty="0"/>
          </a:p>
          <a:p>
            <a:r>
              <a:rPr lang="it-IT" dirty="0"/>
              <a:t>La popolazione non possiede alcuna immunità pregressa contro il nuovo coronavirus che può, quindi, colpire tutta la popolazione generale (bambini, adulti e anziani). Sebbene la maggior parte dei casi, circa l’80%, presenti infezioni respiratorie lievi e polmoniti, il restante 20% presenta delle forme di malattia più gravi che possono condurre alla morte. Chi ha più probabilità di sviluppare forme gravi di COVID-19 sono gli anziani e le persone con patologie pre-esistenti (ipertensione arteriosa, problemi cardiaci, diabete, immunodepressi).</a:t>
            </a:r>
          </a:p>
          <a:p>
            <a:endParaRPr lang="it-IT" dirty="0"/>
          </a:p>
          <a:p>
            <a:r>
              <a:rPr lang="it-IT" b="1" i="1" dirty="0"/>
              <a:t>Approfondimento: </a:t>
            </a:r>
            <a:r>
              <a:rPr lang="it-IT" dirty="0"/>
              <a:t>I 6 coronavirus</a:t>
            </a:r>
          </a:p>
          <a:p>
            <a:r>
              <a:rPr lang="it-IT" dirty="0"/>
              <a:t>Fino a pochi mesi fa erano 6 i tipi di coronavirus conosciuti in grado di infettare le persone:</a:t>
            </a:r>
          </a:p>
          <a:p>
            <a:pPr marL="228600" indent="-228600">
              <a:buFont typeface="+mj-lt"/>
              <a:buAutoNum type="arabicPeriod"/>
            </a:pPr>
            <a:r>
              <a:rPr lang="it-IT" dirty="0"/>
              <a:t>229E (coronavirus alfa)</a:t>
            </a:r>
          </a:p>
          <a:p>
            <a:pPr marL="228600" indent="-228600">
              <a:buFont typeface="+mj-lt"/>
              <a:buAutoNum type="arabicPeriod"/>
            </a:pPr>
            <a:r>
              <a:rPr lang="it-IT" dirty="0"/>
              <a:t>NL63 (coronavirus alfa)</a:t>
            </a:r>
          </a:p>
          <a:p>
            <a:pPr marL="228600" indent="-228600">
              <a:buFont typeface="+mj-lt"/>
              <a:buAutoNum type="arabicPeriod"/>
            </a:pPr>
            <a:r>
              <a:rPr lang="it-IT" dirty="0"/>
              <a:t>OC43 (coronavirus beta)</a:t>
            </a:r>
          </a:p>
          <a:p>
            <a:pPr marL="228600" indent="-228600">
              <a:buFont typeface="+mj-lt"/>
              <a:buAutoNum type="arabicPeriod"/>
            </a:pPr>
            <a:r>
              <a:rPr lang="it-IT" dirty="0"/>
              <a:t>HKU1 (coronavirus beta)</a:t>
            </a:r>
          </a:p>
          <a:p>
            <a:pPr marL="228600" indent="-228600">
              <a:buFont typeface="+mj-lt"/>
              <a:buAutoNum type="arabicPeriod"/>
            </a:pPr>
            <a:r>
              <a:rPr lang="it-IT" dirty="0"/>
              <a:t>MERS-CoV (coronavirus beta che provoca la MERS)</a:t>
            </a:r>
          </a:p>
          <a:p>
            <a:pPr marL="228600" indent="-228600">
              <a:buFont typeface="+mj-lt"/>
              <a:buAutoNum type="arabicPeriod"/>
            </a:pPr>
            <a:r>
              <a:rPr lang="it-IT" dirty="0"/>
              <a:t>SARS-CoV (coronavirus beta che provoca la SARS)</a:t>
            </a:r>
          </a:p>
          <a:p>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a:t>
            </a:fld>
            <a:endParaRPr lang="it-IT" dirty="0"/>
          </a:p>
        </p:txBody>
      </p:sp>
    </p:spTree>
    <p:extLst>
      <p:ext uri="{BB962C8B-B14F-4D97-AF65-F5344CB8AC3E}">
        <p14:creationId xmlns:p14="http://schemas.microsoft.com/office/powerpoint/2010/main" xmlns="" val="2798933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Vista l’emergenza sanitaria affrontata dall’Italia e la difficoltà di reperimento sul mercato degli idonei dispositivi di protezione individuale, il Decreto Legge n. 18 del 17 marzo 2020 noto come Decreto “Cura Italia” agli articoli 15 e 16 ha stabilito che, fino al termine dello stato di emergenza, le mascherine chirurgiche sono considerate dei DPI di cui all’art. 74, comma 1 del D.Lgs. 81/2008, per i lavoratori che nello svolgimento della loro attività sono oggettivamente impossibilitati a mantenere la distanza interpersonale di un metro. </a:t>
            </a:r>
          </a:p>
          <a:p>
            <a:r>
              <a:rPr lang="it-IT" dirty="0"/>
              <a:t>Lo stesso Decreto Legge stabilisce, inoltre, la produzione in deroga alle vigenti disposizioni di mascherine e dispositivi di protezione individuale. Un produttore o importatore può immetterli sul mercato dietro l’autocertificazione della loro idoneità (caratteristiche tecniche e rispetto dei requisiti di sicurezza di cui alla normativa vigente) e un istruttoria presso l’Istituto Superiore di Sanità (per le mascherine) o l’INAIL (per i DPI). I due istituti sono tenuti a rispondere entro tre giorni dalla richiesta in modo da confermare o meno gli elementi prodotti nell’autocertificazione e nei certificati del produttore.</a:t>
            </a:r>
          </a:p>
          <a:p>
            <a:r>
              <a:rPr lang="it-IT" dirty="0"/>
              <a:t>Superata questa istruttoria i dispositivi possono essere utilizzati come dispositivi in deroga.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50</a:t>
            </a:fld>
            <a:endParaRPr lang="it-IT" dirty="0"/>
          </a:p>
        </p:txBody>
      </p:sp>
    </p:spTree>
    <p:extLst>
      <p:ext uri="{BB962C8B-B14F-4D97-AF65-F5344CB8AC3E}">
        <p14:creationId xmlns:p14="http://schemas.microsoft.com/office/powerpoint/2010/main" xmlns="" val="3932910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Vista l’emergenza sanitaria affrontata dall’Italia e la difficoltà di reperimento sul mercato degli idonei dispositivi di protezione individuale, sono stati introdotti obblighi generici di coprire bocca e naso. La funzione viene svolta con dispositivi generici senza riferimento a norme,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51</a:t>
            </a:fld>
            <a:endParaRPr lang="it-IT" dirty="0"/>
          </a:p>
        </p:txBody>
      </p:sp>
    </p:spTree>
    <p:extLst>
      <p:ext uri="{BB962C8B-B14F-4D97-AF65-F5344CB8AC3E}">
        <p14:creationId xmlns:p14="http://schemas.microsoft.com/office/powerpoint/2010/main" xmlns="" val="2175377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 Prima di indossare mascherine chirurgiche, eseguire correttamente la procedura di igiene delle mani. </a:t>
            </a:r>
          </a:p>
          <a:p>
            <a:r>
              <a:rPr lang="it-IT" dirty="0"/>
              <a:t>2. Indossare la Mascherina medico-chirurgica  </a:t>
            </a:r>
          </a:p>
          <a:p>
            <a:pPr marL="228600" indent="-228600">
              <a:buAutoNum type="alphaLcPeriod"/>
            </a:pPr>
            <a:r>
              <a:rPr lang="it-IT" dirty="0"/>
              <a:t>Posizionare la maschera con cura per coprire bocca e naso e legarla saldamente per ridurre al minimo gli spazi tra il viso e la maschera. </a:t>
            </a:r>
          </a:p>
          <a:p>
            <a:r>
              <a:rPr lang="it-IT" dirty="0"/>
              <a:t>3. Durante l’uso, evitare di toccare direttamente la maschera: maneggiarla utilizzando i lacci e comunque sempre avendo effettuato correttamente la procedura di igiene delle mani e/o con guanti puliti.  </a:t>
            </a:r>
          </a:p>
          <a:p>
            <a:r>
              <a:rPr lang="it-IT" dirty="0"/>
              <a:t>4. Rimuovere la maschera evitando di toccare la parte anteriore, ma rimuovendo il laccio o l’elastico dalla nuca. </a:t>
            </a:r>
          </a:p>
          <a:p>
            <a:r>
              <a:rPr lang="it-IT" dirty="0"/>
              <a:t>5. Dopo la rimozione della maschera, o ogni volta che si tocca inavvertitamente una maschera usata, lavare le mani usando un detergente a base di alcool o con acqua e sapone. </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6. Scartare le mascherine chirurgiche dopo ogni utilizzo e smaltirle immediatamente dopo la rimozione. Non riutilizzare mai le mascherine medico-chirurgiche (non sono recuperabili nemmeno dopo lavaggio o disinfezione</a:t>
            </a:r>
            <a:r>
              <a:rPr lang="it-IT" dirty="0" smtClean="0"/>
              <a:t>).</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52</a:t>
            </a:fld>
            <a:endParaRPr lang="it-IT" dirty="0"/>
          </a:p>
        </p:txBody>
      </p:sp>
    </p:spTree>
    <p:extLst>
      <p:ext uri="{BB962C8B-B14F-4D97-AF65-F5344CB8AC3E}">
        <p14:creationId xmlns:p14="http://schemas.microsoft.com/office/powerpoint/2010/main" xmlns="" val="1214997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just" defTabSz="914400" rtl="0" eaLnBrk="0" fontAlgn="base" latinLnBrk="0" hangingPunct="0">
              <a:lnSpc>
                <a:spcPct val="100000"/>
              </a:lnSpc>
              <a:spcBef>
                <a:spcPts val="600"/>
              </a:spcBef>
              <a:spcAft>
                <a:spcPct val="0"/>
              </a:spcAft>
              <a:buClrTx/>
              <a:buSzTx/>
              <a:buFontTx/>
              <a:buAutoNum type="arabicPeriod"/>
              <a:tabLst/>
              <a:defRPr/>
            </a:pPr>
            <a:r>
              <a:rPr lang="it-IT" dirty="0"/>
              <a:t>Prima di indossare DPI delle vie respiratore, eseguire correttamente la procedura di igiene delle mani. </a:t>
            </a:r>
          </a:p>
          <a:p>
            <a:pPr marL="228600" marR="0" lvl="0" indent="-228600" algn="just" defTabSz="914400" rtl="0" eaLnBrk="0" fontAlgn="base" latinLnBrk="0" hangingPunct="0">
              <a:lnSpc>
                <a:spcPct val="100000"/>
              </a:lnSpc>
              <a:spcBef>
                <a:spcPts val="600"/>
              </a:spcBef>
              <a:spcAft>
                <a:spcPct val="0"/>
              </a:spcAft>
              <a:buClrTx/>
              <a:buSzTx/>
              <a:buFontTx/>
              <a:buAutoNum type="arabicPeriod"/>
              <a:tabLst/>
              <a:defRPr/>
            </a:pPr>
            <a:r>
              <a:rPr lang="it-IT" dirty="0"/>
              <a:t>Indossare il DPI per le vie respiratorie </a:t>
            </a:r>
          </a:p>
          <a:p>
            <a:r>
              <a:rPr lang="it-IT" dirty="0"/>
              <a:t>a. Posizionare la maschera con cura per coprire bocca e naso e legarla saldamente per ridurre al minimo gli spazi tra il viso e la maschera (se l’utilizzatore porta la barba, questo potrebbe impedire la perfetta tenuta del DPI e peggiorare il livello di protezione): </a:t>
            </a:r>
          </a:p>
          <a:p>
            <a:pPr marL="171450" indent="-171450">
              <a:buFont typeface="Arial" panose="020B0604020202020204" pitchFamily="34" charset="0"/>
              <a:buChar char="•"/>
            </a:pPr>
            <a:r>
              <a:rPr lang="it-IT" dirty="0"/>
              <a:t>posizionare la conchiglia del respiratore sotto il mento con lo stringinaso posizionato verso l’alto; </a:t>
            </a:r>
          </a:p>
          <a:p>
            <a:pPr marL="171450" indent="-171450">
              <a:buFont typeface="Arial" panose="020B0604020202020204" pitchFamily="34" charset="0"/>
              <a:buChar char="•"/>
            </a:pPr>
            <a:r>
              <a:rPr lang="it-IT" dirty="0"/>
              <a:t>tirare l’elastico superiore e posizionarlo sulla nuca;  </a:t>
            </a:r>
          </a:p>
          <a:p>
            <a:pPr marL="171450" indent="-171450">
              <a:buFont typeface="Arial" panose="020B0604020202020204" pitchFamily="34" charset="0"/>
              <a:buChar char="•"/>
            </a:pPr>
            <a:r>
              <a:rPr lang="it-IT" dirty="0"/>
              <a:t>tirare l’elastico inferiore e posizionarlo intorno al collo, sotto le orecchie; </a:t>
            </a:r>
          </a:p>
          <a:p>
            <a:pPr marL="171450" indent="-171450">
              <a:buFont typeface="Arial" panose="020B0604020202020204" pitchFamily="34" charset="0"/>
              <a:buChar char="•"/>
            </a:pPr>
            <a:r>
              <a:rPr lang="it-IT" dirty="0"/>
              <a:t>modellare lo stringinaso per conformarlo alla forma del naso premendo le dita su entrambi i lati dello stesso. </a:t>
            </a:r>
          </a:p>
          <a:p>
            <a:r>
              <a:rPr lang="it-IT" dirty="0"/>
              <a:t>b. Verificare di aver indossato correttamente la maschera mediante prova di tenuta </a:t>
            </a:r>
          </a:p>
          <a:p>
            <a:r>
              <a:rPr lang="it-IT" dirty="0"/>
              <a:t>Per </a:t>
            </a:r>
            <a:r>
              <a:rPr lang="it-IT" b="1" dirty="0"/>
              <a:t>maschere senza valvola</a:t>
            </a:r>
            <a:r>
              <a:rPr lang="it-IT" dirty="0"/>
              <a:t>: </a:t>
            </a:r>
          </a:p>
          <a:p>
            <a:pPr marL="171450" indent="-171450">
              <a:buFont typeface="Arial" panose="020B0604020202020204" pitchFamily="34" charset="0"/>
              <a:buChar char="•"/>
            </a:pPr>
            <a:r>
              <a:rPr lang="it-IT" dirty="0"/>
              <a:t>coprire la parte frontale del respiratore con entrambe le mani facendo attenzione a non spostarlo e a non modificare la tenuta; </a:t>
            </a:r>
          </a:p>
          <a:p>
            <a:pPr marL="171450" indent="-171450">
              <a:buFont typeface="Arial" panose="020B0604020202020204" pitchFamily="34" charset="0"/>
              <a:buChar char="•"/>
            </a:pPr>
            <a:r>
              <a:rPr lang="it-IT" dirty="0"/>
              <a:t>espirare con decisione; </a:t>
            </a:r>
          </a:p>
          <a:p>
            <a:pPr marL="171450" indent="-171450">
              <a:buFont typeface="Arial" panose="020B0604020202020204" pitchFamily="34" charset="0"/>
              <a:buChar char="•"/>
            </a:pPr>
            <a:r>
              <a:rPr lang="it-IT" dirty="0"/>
              <a:t>se si percepiscono perdite d'aria intorno al naso, rimodellare lo stringinaso fino ad eliminarle e ripetere la prova di tenuta; </a:t>
            </a:r>
          </a:p>
          <a:p>
            <a:pPr marL="171450" indent="-171450">
              <a:buFont typeface="Arial" panose="020B0604020202020204" pitchFamily="34" charset="0"/>
              <a:buChar char="•"/>
            </a:pPr>
            <a:r>
              <a:rPr lang="it-IT" dirty="0"/>
              <a:t>se si percepiscono perdite d'aria lungo il bordo di tenuta, riaggiustare gli elastici ai lati della testa fino ad eliminarle. Ripetere la prova di tenuta.</a:t>
            </a:r>
          </a:p>
          <a:p>
            <a:pPr marL="0" marR="0" lvl="0" indent="0" algn="just" defTabSz="914400" rtl="0" eaLnBrk="0" fontAlgn="base" latinLnBrk="0" hangingPunct="0">
              <a:lnSpc>
                <a:spcPct val="100000"/>
              </a:lnSpc>
              <a:spcBef>
                <a:spcPts val="600"/>
              </a:spcBef>
              <a:spcAft>
                <a:spcPct val="0"/>
              </a:spcAft>
              <a:buClrTx/>
              <a:buSzTx/>
              <a:buFont typeface="Arial" panose="020B0604020202020204" pitchFamily="34" charset="0"/>
              <a:buNone/>
              <a:tabLst/>
              <a:defRPr/>
            </a:pPr>
            <a:r>
              <a:rPr lang="it-IT" dirty="0"/>
              <a:t>Per </a:t>
            </a:r>
            <a:r>
              <a:rPr lang="it-IT" b="1" dirty="0"/>
              <a:t>maschere con valvola</a:t>
            </a:r>
            <a:r>
              <a:rPr lang="it-IT" dirty="0"/>
              <a:t>: mettere il palmo delle mani (mani pulite e/o guanti puliti) sopra i filtri, inalare e trattenere il respiro per 5/10 secondi; se il facciale si ripiega leggermente verso l’interno, significa che il respiratore e posizionato correttamente. In caso contrario, rimodellare lo stringinaso o riaggiustare gli elastici ai lati della testa fino a ottenere una perfetta tenuta.</a:t>
            </a:r>
          </a:p>
          <a:p>
            <a:r>
              <a:rPr lang="it-IT" dirty="0"/>
              <a:t>4. Durante l’uso, evitare di toccare direttamente la maschera: maneggiarla utilizzando i lacci e comunque sempre avendo effettuato correttamente la procedura di igiene delle mani e/o con guanti puliti.  </a:t>
            </a:r>
          </a:p>
          <a:p>
            <a:r>
              <a:rPr lang="it-IT" dirty="0"/>
              <a:t>5. Rimuovere la maschera evitando di toccare la parte anteriore, ma rimuovendo il laccio o l’elastico dalla nuca. </a:t>
            </a:r>
          </a:p>
          <a:p>
            <a:r>
              <a:rPr lang="it-IT" dirty="0"/>
              <a:t>6. Dopo la rimozione della maschera, o ogni volta che si tocca inavvertitamente una maschera usata, lavare le mani usando un detergente a base di alcool o con acqua e sapone. </a:t>
            </a:r>
          </a:p>
          <a:p>
            <a:r>
              <a:rPr lang="it-IT" dirty="0"/>
              <a:t>7. Scartare le maschere monouso dopo ogni utilizzo e smaltirle immediatamente dopo la rimozione. Non riutilizzare mai le maschere monouso (non sono recuperabili nemmeno dopo lavaggio o disinfezione).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53</a:t>
            </a:fld>
            <a:endParaRPr lang="it-IT" dirty="0"/>
          </a:p>
        </p:txBody>
      </p:sp>
    </p:spTree>
    <p:extLst>
      <p:ext uri="{BB962C8B-B14F-4D97-AF65-F5344CB8AC3E}">
        <p14:creationId xmlns:p14="http://schemas.microsoft.com/office/powerpoint/2010/main" xmlns="" val="711269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Istruzioni per l’utilizzo dei guanti monouso: </a:t>
            </a:r>
          </a:p>
          <a:p>
            <a:pPr marL="171450" indent="-171450">
              <a:buFont typeface="Arial" panose="020B0604020202020204" pitchFamily="34" charset="0"/>
              <a:buChar char="•"/>
            </a:pPr>
            <a:r>
              <a:rPr lang="it-IT" dirty="0"/>
              <a:t>Indossare i guanti sempre dopo aver lavato accuratamente le mani, facendo attenzione a non toccare occhi, bocca o naso. </a:t>
            </a:r>
          </a:p>
          <a:p>
            <a:pPr marL="171450" indent="-171450">
              <a:buFont typeface="Arial" panose="020B0604020202020204" pitchFamily="34" charset="0"/>
              <a:buChar char="•"/>
            </a:pPr>
            <a:r>
              <a:rPr lang="it-IT" dirty="0"/>
              <a:t>Verificare che i guanti siano della misura idonea, puliti, integri e non riciclati. </a:t>
            </a:r>
          </a:p>
          <a:p>
            <a:pPr marL="171450" indent="-171450">
              <a:buFont typeface="Arial" panose="020B0604020202020204" pitchFamily="34" charset="0"/>
              <a:buChar char="•"/>
            </a:pPr>
            <a:r>
              <a:rPr lang="it-IT" dirty="0"/>
              <a:t>Indossare i guanti facendo in modo che ricoprano anche il polso.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54</a:t>
            </a:fld>
            <a:endParaRPr lang="it-IT" dirty="0"/>
          </a:p>
        </p:txBody>
      </p:sp>
    </p:spTree>
    <p:extLst>
      <p:ext uri="{BB962C8B-B14F-4D97-AF65-F5344CB8AC3E}">
        <p14:creationId xmlns:p14="http://schemas.microsoft.com/office/powerpoint/2010/main" xmlns="" val="3030754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Istruzioni per l’utilizzo dei guanti monouso: </a:t>
            </a:r>
          </a:p>
          <a:p>
            <a:pPr marL="171450" indent="-171450">
              <a:buFont typeface="Arial" panose="020B0604020202020204" pitchFamily="34" charset="0"/>
              <a:buChar char="•"/>
            </a:pPr>
            <a:r>
              <a:rPr lang="it-IT" dirty="0"/>
              <a:t>Per la rimozione, iniziare a sfilare il primo guanto prendendone un lembo (circa a metà). tirare verso il basso e sfilandolo completamente, senza toccare la pelle della mano. </a:t>
            </a:r>
          </a:p>
          <a:p>
            <a:pPr marL="171450" indent="-171450">
              <a:buFont typeface="Arial" panose="020B0604020202020204" pitchFamily="34" charset="0"/>
              <a:buChar char="•"/>
            </a:pPr>
            <a:r>
              <a:rPr lang="it-IT" dirty="0"/>
              <a:t>Tenere avvolto il guanto appena sfilato nella mano che indossa ancora l’altro guanto. Con la mano libera, iniziare a sfilare il secondo. Alla fine il primo guanto è avvolto dentro il secondo guanto. </a:t>
            </a:r>
          </a:p>
          <a:p>
            <a:pPr marL="171450" indent="-171450">
              <a:buFont typeface="Arial" panose="020B0604020202020204" pitchFamily="34" charset="0"/>
              <a:buChar char="•"/>
            </a:pPr>
            <a:r>
              <a:rPr lang="it-IT" dirty="0"/>
              <a:t>Mettere i guanti in un sacchetto di plastica nell’automezzo di lavoro e successivamente scaricare i dispositivi nelle sedi aziendali negli appositi contenitori della raccolta indifferenziata. </a:t>
            </a:r>
          </a:p>
          <a:p>
            <a:pPr marL="171450" indent="-171450">
              <a:buFont typeface="Arial" panose="020B0604020202020204" pitchFamily="34" charset="0"/>
              <a:buChar char="•"/>
            </a:pPr>
            <a:r>
              <a:rPr lang="it-IT" dirty="0"/>
              <a:t>Lavare le mani con acqua e sapone o soluzione alcolica.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55</a:t>
            </a:fld>
            <a:endParaRPr lang="it-IT" dirty="0"/>
          </a:p>
        </p:txBody>
      </p:sp>
    </p:spTree>
    <p:extLst>
      <p:ext uri="{BB962C8B-B14F-4D97-AF65-F5344CB8AC3E}">
        <p14:creationId xmlns:p14="http://schemas.microsoft.com/office/powerpoint/2010/main" xmlns="" val="1592833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L’art. 77 del D. Lgs 81/2008 indica che il Datore di Lavoro deve mantenere in efficienza i Dispositivi di Protezione Individuale, assicurandone le condizioni di igiene, mediante manutenzione, riparazione o sostituzione necessaria secondo le indicazioni fornite dal fabbricante.</a:t>
            </a:r>
          </a:p>
          <a:p>
            <a:r>
              <a:rPr lang="it-IT" sz="1200" kern="1200" dirty="0">
                <a:solidFill>
                  <a:schemeClr val="tx1"/>
                </a:solidFill>
                <a:effectLst/>
                <a:latin typeface="Trebuchet MS" panose="020B0603020202020204" pitchFamily="34" charset="0"/>
                <a:ea typeface="Trebuchet MS"/>
                <a:cs typeface="Arial" charset="0"/>
              </a:rPr>
              <a:t>Per i DPI soggetti ad invecchiamento, ovvero tutti quelli che con il passare del tempo possono perdere le loro caratteristiche di performance ottimale, il fabbricante deve dare indicazioni in merito alla messa fuori servizio del DPI.</a:t>
            </a:r>
          </a:p>
          <a:p>
            <a:r>
              <a:rPr lang="it-IT" sz="1200" kern="1200" dirty="0">
                <a:solidFill>
                  <a:schemeClr val="tx1"/>
                </a:solidFill>
                <a:effectLst/>
                <a:latin typeface="Trebuchet MS" panose="020B0603020202020204" pitchFamily="34" charset="0"/>
                <a:ea typeface="Trebuchet MS"/>
                <a:cs typeface="Arial" charset="0"/>
              </a:rPr>
              <a:t>Sul dispositivo sarà quindi presente la data di fabbricazione del DPI, mentre sul libretto d’uso e manutenzione verrà indicata la data ipotetica di messa fuori servizio. Ovviamente la tipologia di uso può determinare una data di scadenza anticipata.</a:t>
            </a:r>
          </a:p>
          <a:p>
            <a:r>
              <a:rPr lang="it-IT" sz="1200" kern="1200" dirty="0">
                <a:solidFill>
                  <a:schemeClr val="tx1"/>
                </a:solidFill>
                <a:effectLst/>
                <a:latin typeface="Trebuchet MS" panose="020B0603020202020204" pitchFamily="34" charset="0"/>
                <a:ea typeface="Trebuchet MS"/>
                <a:cs typeface="Arial" charset="0"/>
              </a:rPr>
              <a:t>La durata di un dispositivo di protezione delle vie respiratorie varia in funzione di vari parametri quali la concentrazione dell’inquinante, l’affanno del soggetto, l’umidità ecc.</a:t>
            </a:r>
          </a:p>
          <a:p>
            <a:r>
              <a:rPr lang="it-IT" sz="1200" kern="1200" dirty="0">
                <a:solidFill>
                  <a:schemeClr val="tx1"/>
                </a:solidFill>
                <a:effectLst/>
                <a:latin typeface="Trebuchet MS" panose="020B0603020202020204" pitchFamily="34" charset="0"/>
                <a:ea typeface="Trebuchet MS"/>
                <a:cs typeface="Arial" charset="0"/>
              </a:rPr>
              <a:t>Le mascherine chirurgiche e i facciali filtranti vengono spesso definiti “monouso” per motivi igienici, ma questo non significa che al loro primo utilizzo questi perdano la loro capacità di trattenere l’inquinante.</a:t>
            </a:r>
          </a:p>
          <a:p>
            <a:r>
              <a:rPr lang="it-IT" sz="1200" kern="1200" dirty="0">
                <a:solidFill>
                  <a:schemeClr val="tx1"/>
                </a:solidFill>
                <a:effectLst/>
                <a:latin typeface="Trebuchet MS" panose="020B0603020202020204" pitchFamily="34" charset="0"/>
                <a:ea typeface="Trebuchet MS"/>
                <a:cs typeface="Arial" charset="0"/>
              </a:rPr>
              <a:t>Per i facciali filtranti è possibile calcolare i tempi massimi di utilizzo in funzione della concentrazione di inquinante; ma nel caso in esame la concentrazione di inquinante è bassissima e teoricamente questi possono essere usati per decine di ore.</a:t>
            </a:r>
          </a:p>
          <a:p>
            <a:r>
              <a:rPr lang="it-IT" sz="1200" kern="1200" dirty="0">
                <a:solidFill>
                  <a:schemeClr val="tx1"/>
                </a:solidFill>
                <a:effectLst/>
                <a:latin typeface="Trebuchet MS" panose="020B0603020202020204" pitchFamily="34" charset="0"/>
                <a:ea typeface="Trebuchet MS"/>
                <a:cs typeface="Arial" charset="0"/>
              </a:rPr>
              <a:t>In questa particolare fase di emergenza l’uso dei dispositivi deve essere ottimizzato per evitare che un consumo sconsiderato le renda irreperibili.</a:t>
            </a:r>
          </a:p>
          <a:p>
            <a:r>
              <a:rPr lang="it-IT" sz="1200" kern="1200" dirty="0">
                <a:solidFill>
                  <a:schemeClr val="tx1"/>
                </a:solidFill>
                <a:effectLst/>
                <a:latin typeface="Trebuchet MS" panose="020B0603020202020204" pitchFamily="34" charset="0"/>
                <a:ea typeface="Trebuchet MS"/>
                <a:cs typeface="Arial" charset="0"/>
              </a:rPr>
              <a:t>Quindi si consiglia di: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Indossare una mascherina chirurgica almeno per un turno di lavoro e sostituirla per motivi igienici.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Indossare il facciale filtrante FFP2 per più turni lavorativi in modo da economizzare sul loro utilizzo. Sostituirlo dopo 15-20 ore di utilizzo verificando di volta in volta le condizioni di pulizia della stessa.</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56</a:t>
            </a:fld>
            <a:endParaRPr lang="it-IT" dirty="0"/>
          </a:p>
        </p:txBody>
      </p:sp>
    </p:spTree>
    <p:extLst>
      <p:ext uri="{BB962C8B-B14F-4D97-AF65-F5344CB8AC3E}">
        <p14:creationId xmlns:p14="http://schemas.microsoft.com/office/powerpoint/2010/main" xmlns="" val="1354981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differenza degli operatori sanitari e altre categorie ad alto rischio contagio da SARS-CoV-2, i lavoratori impiegati in attività non sanitarie e attività produttive in genere non hanno obbligo di indossare DPI o mascherine chirurgiche perché esposti allo stesso livello di rischio dell’intera popolazione generale. </a:t>
            </a:r>
          </a:p>
          <a:p>
            <a:r>
              <a:rPr lang="it-IT" dirty="0"/>
              <a:t>L’obbligo si ha soltanto “qualora il lavoro imponga di lavorare a distanza interpersonale minore di 1 metro e non siano possibili altre soluzioni organizzative” in quel caso è comunque necessario l’uso delle mascherine e altri dispositivi di protezione conformi alle disposizioni delle autorità scientifiche e sanitarie. L’obbligo di utilizzare le mascherine chirurgiche si </a:t>
            </a:r>
            <a:r>
              <a:rPr lang="it-IT"/>
              <a:t>ha qualora </a:t>
            </a:r>
            <a:r>
              <a:rPr lang="it-IT" dirty="0"/>
              <a:t>si condividano spazi </a:t>
            </a:r>
            <a:r>
              <a:rPr lang="it-IT"/>
              <a:t>comuni.</a:t>
            </a:r>
            <a:endParaRPr lang="it-IT" dirty="0"/>
          </a:p>
          <a:p>
            <a:r>
              <a:rPr lang="it-IT" dirty="0"/>
              <a:t>Ciò sottolinea l’importanza fondamentale di applicare </a:t>
            </a:r>
            <a:r>
              <a:rPr lang="it-IT" i="1" dirty="0"/>
              <a:t>in primis </a:t>
            </a:r>
            <a:r>
              <a:rPr lang="it-IT" dirty="0"/>
              <a:t>tutte le misure di tutela per la salute di carattere organizzativo, procedurale, comportamentale previste prime tra tutte il distanziamento sociale e il lavaggio delle mani. </a:t>
            </a:r>
          </a:p>
          <a:p>
            <a:r>
              <a:rPr lang="it-IT" dirty="0"/>
              <a:t>Un uso razionale delle mascherine medico-chirurgiche e dei DPI per le vie respiratorie è importante per evitare inutili sprechi di risorse preziose.</a:t>
            </a:r>
          </a:p>
          <a:p>
            <a:r>
              <a:rPr lang="it-IT" dirty="0"/>
              <a:t>In ogni caso, è bene notare che, per lavoratori generici e per la popolazione generale, l’utilizzo di tali presidi è comunque consigliabile come misura di prevenzione generale nel contesto emergenziale in oggetto e l’Organizzazione Mondiale della Sanità raccomanda di indossare comunque una mascherina medico-chirurgica quando si sospetta di aver contratto il SARS-CoV-2 e/o si presentano sintomi quali tosse o starnuti, o quando è necessario entrare in contatto con una persona con sospetta infezione da SARS-CoV-2.</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57</a:t>
            </a:fld>
            <a:endParaRPr lang="it-IT" dirty="0"/>
          </a:p>
        </p:txBody>
      </p:sp>
    </p:spTree>
    <p:extLst>
      <p:ext uri="{BB962C8B-B14F-4D97-AF65-F5344CB8AC3E}">
        <p14:creationId xmlns:p14="http://schemas.microsoft.com/office/powerpoint/2010/main" xmlns="" val="135498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In questa sezione abbiamo esaminato le misure che si applicano in un ambiente di lavoro per la riduzione del contagio.</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organizzative per ridurre al minimo le interazioni tra le persone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igieniche sia personali che di pulizia e sanificazione degli ambienti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di protezione con l’adozione di idonei dispositivi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per l’ingresso dei lavoratori e dei fornitori degli ambienti di lavoro.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58</a:t>
            </a:fld>
            <a:endParaRPr lang="it-IT" dirty="0"/>
          </a:p>
        </p:txBody>
      </p:sp>
    </p:spTree>
    <p:extLst>
      <p:ext uri="{BB962C8B-B14F-4D97-AF65-F5344CB8AC3E}">
        <p14:creationId xmlns:p14="http://schemas.microsoft.com/office/powerpoint/2010/main" xmlns="" val="2596816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59</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it-IT" dirty="0">
              <a:latin typeface="Trebuchet MS" charset="0"/>
              <a:cs typeface="Times New Roman" charset="0"/>
            </a:endParaRPr>
          </a:p>
        </p:txBody>
      </p:sp>
    </p:spTree>
    <p:extLst>
      <p:ext uri="{BB962C8B-B14F-4D97-AF65-F5344CB8AC3E}">
        <p14:creationId xmlns:p14="http://schemas.microsoft.com/office/powerpoint/2010/main" xmlns="" val="343809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nuovo coronavirus si diffonde da uomo a uomo e, sulla base dei dati al momento disponibili, principalmente attraverso il contatto stretto con una persona infetta. L’Organizzazione Mondiale della Sanità considera rara o comunque meno probabile la trasmissione da persone infette ma asintomatiche o prima che si sviluppino i sintomi.</a:t>
            </a:r>
          </a:p>
          <a:p>
            <a:r>
              <a:rPr lang="it-IT" dirty="0"/>
              <a:t>Il periodo di incubazione, cioè il tempo che intercorre tra il contagio e lo sviluppo dei sintomi clinici, attualmente riscontrato per il SARS-CoV-2, varia da 2 a 12 giorni, fino ad un massimo di 14.</a:t>
            </a:r>
          </a:p>
          <a:p>
            <a:r>
              <a:rPr lang="it-IT" dirty="0"/>
              <a:t>La via principale di trasmissione risulta essere quella tramite le goccioline respiratorie, tecnicamente droplets, prodotte dagli infetti tossendo, stranutendo o semplicemente parlando. I droplets hanno diametro &gt; 5µm e quindi per dimensione e peso non riescono a rimanere nell’aria ma possono percorrere soltanto piccole distanze. La dinamica della trasmissione avviene attraverso i droplets che, trasmettendo il virus nell’aria, possono entrare in contatto e di conseguenza infettare le persone che si trovano vicino. Tale via di trasmissione richiede, pertanto, un contatto stretto tra sorgente e individuo ricevente. Nelle fasi successive del corso andremo ad approfondire la definizione di contatto stretto.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a:t>
            </a:fld>
            <a:endParaRPr lang="it-IT" dirty="0"/>
          </a:p>
        </p:txBody>
      </p:sp>
    </p:spTree>
    <p:extLst>
      <p:ext uri="{BB962C8B-B14F-4D97-AF65-F5344CB8AC3E}">
        <p14:creationId xmlns:p14="http://schemas.microsoft.com/office/powerpoint/2010/main" xmlns="" val="1166529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persona con sospetta o accertata infezione Covid-19 deve rimanere in una stanza dedicata e dotata di buona ventilazione possibilmente con servizi igienici esclusivi, dormire sola e limitare al massimo i movimenti in altri spazi dove vi siano altre persone. Se disponibile un solo bagno, dopo l’uso pulire con prodotti a base di cloro 0,5% oppure con alcol 70%.</a:t>
            </a:r>
          </a:p>
          <a:p>
            <a:r>
              <a:rPr lang="it-IT" dirty="0"/>
              <a:t>In presenza di altre persone, deve essere mantenuta una distanza di almeno un metro e qualsiasi contatto diretto (compresi strette di mano, baci e abbracci). Dovrà evitare contatti sociali e ricevere visite a domicilio. Le mani vanno lavate spesso e asciugate utilizzando asciugamani di carta monouso: se ciò non fosse possibile, utilizzare asciugamani riservati e sostituirli quando sono bagnati.</a:t>
            </a:r>
          </a:p>
          <a:p>
            <a:r>
              <a:rPr lang="it-IT" dirty="0"/>
              <a:t>Se il soggetto ha sintomi di infezione delle vie respiratorie quando si sposta dalla sua camera, deve usare la mascherina chirurgica e praticare misure di igiene respiratoria (coprire naso e bocca usando fazzoletti quando starnutisce o tossisce). Se i fazzoletti sono di tessuto, lavarli con sapone o normale detergente con acqua.</a:t>
            </a:r>
          </a:p>
          <a:p>
            <a:r>
              <a:rPr lang="it-IT" dirty="0"/>
              <a:t>Utilizzare contenitori con apertura a pedale dotati di doppio sacchetto (uno rimane nel contenitore; l’altro viene gettato), posizionati all’interno della stanza del malato, per gettare guanti, fazzoletti, maschere e altri rifiuti. Va sospesa la raccolta differenziata per evitare l’accumulo di materiali potenzialmente pericolosi che vanno invece eliminati nel bidone dell’indifferenziata.</a:t>
            </a:r>
          </a:p>
          <a:p>
            <a:r>
              <a:rPr lang="it-IT" dirty="0"/>
              <a:t>Il paziente dovrà essere sempre raggiungibile durante il periodo di osservazione e deve segnalare al proprio Medico di Medicina Generale (MMG) e all’operatore di sanità pubblica l’insorgenza di nuovi sintomi o di cambiamenti significativi dei sintomi preesistenti.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60</a:t>
            </a:fld>
            <a:endParaRPr lang="it-IT" dirty="0"/>
          </a:p>
        </p:txBody>
      </p:sp>
    </p:spTree>
    <p:extLst>
      <p:ext uri="{BB962C8B-B14F-4D97-AF65-F5344CB8AC3E}">
        <p14:creationId xmlns:p14="http://schemas.microsoft.com/office/powerpoint/2010/main" xmlns="" val="1481334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persona che assiste il malato deve essere in buona salute e non avere malattie che lo mettano a rischio. Assicurarsi che la persona malata riposi, beva molti liquidi e mangi cibo nutriente.</a:t>
            </a:r>
          </a:p>
          <a:p>
            <a:r>
              <a:rPr lang="it-IT" dirty="0"/>
              <a:t>I membri della famiglia devono soggiornare in altre stanze o, se non è possibile, mantenere una distanza di almeno un metro dalla persona malata e dormire in un letto diverso.</a:t>
            </a:r>
          </a:p>
          <a:p>
            <a:r>
              <a:rPr lang="it-IT" dirty="0"/>
              <a:t>Si dovrà indossare una mascherina chirurgica accuratamente posizionata sul viso quando si trova nella stessa stanza: se la mascherina è umida o danneggiata, è necessario sostituirla immediatamente e lavarsi le mani dopo averla rimossa.</a:t>
            </a:r>
          </a:p>
          <a:p>
            <a:r>
              <a:rPr lang="it-IT" dirty="0"/>
              <a:t>Chi assiste il malato deve coprire la bocca e il naso quando tossisce o starnutisce utilizzando fazzoletti possibilmente monouso o il gomito piegato.</a:t>
            </a:r>
          </a:p>
          <a:p>
            <a:r>
              <a:rPr lang="it-IT" dirty="0"/>
              <a:t>Si dovrà evitare di condividere con il malato qualsiasi tipo di oggetto (utensili, asciugamani, biancheria da letto, ecc.).</a:t>
            </a:r>
          </a:p>
          <a:p>
            <a:r>
              <a:rPr lang="it-IT" dirty="0"/>
              <a:t>Pulire e disinfettare quotidianamente indossando guanti e indumenti protettivi (es. un grembiule di plastica) le superfici come comodini, reti, servizi igienici e superfici dei bagni con un normale disinfettante domestico o con prodotti a base di cloro 0,5% oppure con alcol 70%.</a:t>
            </a:r>
          </a:p>
          <a:p>
            <a:r>
              <a:rPr lang="it-IT" dirty="0"/>
              <a:t>I rifiuti prodotti devono essere smaltiti in un doppio sacchetto di plastica che verrà chiuso e disposto in una pattumiera chiusa.</a:t>
            </a:r>
          </a:p>
          <a:p>
            <a:r>
              <a:rPr lang="it-IT" dirty="0"/>
              <a:t>Si devono lavare accuratamente le mani con acqua e sapone o con una soluzione idroalcolica dopo ogni contatto con il malato o con il suo ambiente circostante, prima e dopo aver preparato il cibo, prima di mangiare, dopo aver usato il bagno e ogni volta che le mani appaiono sporche.</a:t>
            </a:r>
          </a:p>
          <a:p>
            <a:r>
              <a:rPr lang="it-IT" dirty="0"/>
              <a:t>Nel caso in cui peggiorino le condizioni di salute del paziente, contattare il 112 o il 118 in accordo con il proprio medico curante.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61</a:t>
            </a:fld>
            <a:endParaRPr lang="it-IT" dirty="0"/>
          </a:p>
        </p:txBody>
      </p:sp>
    </p:spTree>
    <p:extLst>
      <p:ext uri="{BB962C8B-B14F-4D97-AF65-F5344CB8AC3E}">
        <p14:creationId xmlns:p14="http://schemas.microsoft.com/office/powerpoint/2010/main" xmlns="" val="3271180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soggetti dimessi dall’ospedale e clinicamente guariti, ma positivi al Covid-19, devono rispettare un isolamento domiciliare per 14 giorni e sono monitorati al domicilio (o in una struttura dedicata in caso di domicilio inadeguato). L’operatore e i servizi di sanità pubblica territorialmente competenti, in accordo e collaborazione con il Medico di Medicina Generale (MMG) del soggetto isolato a domicilio, informano dettagliatamente l’interessato sulle misure da adottare, illustrandone, ove possibile, le condizioni, le modalità e le finalità al fine di assicurare la massima adesione.</a:t>
            </a:r>
          </a:p>
          <a:p>
            <a:r>
              <a:rPr lang="it-IT" dirty="0"/>
              <a:t>Pertanto, il soggetto in esame dovrà osservare e attenersi scrupolosamente alle indicazioni fornitegli.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62</a:t>
            </a:fld>
            <a:endParaRPr lang="it-IT" dirty="0"/>
          </a:p>
        </p:txBody>
      </p:sp>
    </p:spTree>
    <p:extLst>
      <p:ext uri="{BB962C8B-B14F-4D97-AF65-F5344CB8AC3E}">
        <p14:creationId xmlns:p14="http://schemas.microsoft.com/office/powerpoint/2010/main" xmlns="" val="2502014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prima cosa da fare è lavarsi accuratamente le mani con acqua e sapone o con una soluzione idroalcolica.</a:t>
            </a:r>
          </a:p>
          <a:p>
            <a:r>
              <a:rPr lang="it-IT" dirty="0"/>
              <a:t>Le superfici, soprattutto quelle maggiormente toccate dal soggetto accertato o sospetto, dovranno essere pulite prima con detergente neutro e successivamente con ipoclorito di sodio (es. Amuchina); successivamente, detergere le superfici con disinfettanti a base di cloro e alcol.</a:t>
            </a:r>
          </a:p>
          <a:p>
            <a:r>
              <a:rPr lang="it-IT" dirty="0"/>
              <a:t>In caso di contaminazione su indumenti, procedere con il lavaggio a 60-90 °C usando un normale detersivo (oppure a mano con un normale detersivo e acqua) e asciugarli accuratamente.</a:t>
            </a:r>
          </a:p>
          <a:p>
            <a:r>
              <a:rPr lang="it-IT" dirty="0"/>
              <a:t>Tutti i materiali che non possono essere sanificati dal virus (es. carta), devono essere adeguatamente eliminati seguendo le corrette procedure di smaltimento.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63</a:t>
            </a:fld>
            <a:endParaRPr lang="it-IT" dirty="0"/>
          </a:p>
        </p:txBody>
      </p:sp>
    </p:spTree>
    <p:extLst>
      <p:ext uri="{BB962C8B-B14F-4D97-AF65-F5344CB8AC3E}">
        <p14:creationId xmlns:p14="http://schemas.microsoft.com/office/powerpoint/2010/main" xmlns="" val="2134321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 recenti condotti in Cina indicano un aumento significativo del rischio (di almeno 3 volte) di sviluppare polmonite severa da Covid-19 in pazienti con storia di uso di tabacco rispetto a non fumatori. Fumare provoca un aumento della concentrazione di nicotina nel sangue, che porta a vasospasmo e a un’ipossia transitoria negli organi. In particolare, la diminuzione di ossigeno nel tratto respiratorio e nelle viscere può influire negativamente sulla risposta immunitaria.</a:t>
            </a:r>
          </a:p>
          <a:p>
            <a:r>
              <a:rPr lang="it-IT" dirty="0"/>
              <a:t>È evidenza da tempo consolidata dalla revisione sistematica della letteratura scientifica che il consumo di bevande alcoliche pregiudica il sistema immunitario e la risposta anticorpale, esponendo i consumatori a una maggiore vulnerabilità alle infezioni virali, soprattutto da virus respiratori e polmonari, categoria a cui appartiene il virus SARS-CoV-2, responsabile della COVID-19.</a:t>
            </a:r>
          </a:p>
          <a:p>
            <a:r>
              <a:rPr lang="it-IT" dirty="0"/>
              <a:t>Come di recente ribadito dall’Organizzazione Mondiale della Sanità, non esiste alcuna evidenza scientifica che un consumo moderato di vino o la nebulizzazione di superalcolici possa contribuire a una migliore igienizzazione del cavo orale e della faringe. Infatti, affinché l’alcol abbia un effetto disinfettante dovrebbe avere una gradazione di almeno 63° esponendo tuttavia la mucosa a un potenziale danno diretto, come testimoniato dal noto e diffuso effetto cancerogeno alcol-correlato.</a:t>
            </a:r>
          </a:p>
          <a:p>
            <a:r>
              <a:rPr lang="it-IT" dirty="0"/>
              <a:t>In conclusione, si raccomanda di smettere di fumare e di bere con moderazione.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64</a:t>
            </a:fld>
            <a:endParaRPr lang="it-IT" dirty="0"/>
          </a:p>
        </p:txBody>
      </p:sp>
    </p:spTree>
    <p:extLst>
      <p:ext uri="{BB962C8B-B14F-4D97-AF65-F5344CB8AC3E}">
        <p14:creationId xmlns:p14="http://schemas.microsoft.com/office/powerpoint/2010/main" xmlns="" val="10095984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Ai contatti stretti di un caso probabile o confermato di COVID-19, sulla base delle Ordinanze ministeriali, le Autorità sanitarie territorialmente competenti devono applicare la misura della quarantena o isolamento domiciliare con sorveglianza attiva, per 14 giorni. Tale misura viene effettuata per evitare l’insorgenza di ulteriori casi secondari dovuti a trasmissione del virus SARS-CoV-2 e per evitare di sovraccaricare il sistema ospedaliero.</a:t>
            </a:r>
          </a:p>
          <a:p>
            <a:r>
              <a:rPr lang="it-IT" dirty="0"/>
              <a:t>L’Autorità sanitaria territorialmente competente informerà il medico di medicina generale (MMG) o pediatra di libera scelta (PLS), del soggetto isolato a domicilio e in collaborazione e accordo con questo, informano dettagliatamente l'interessato sulle misure da adottare, illustrandone, ove ve ne siano le condizioni, con dimostrazione pratica le modalità e le finalità al fine di assicurare la massima adesione. È compito dei servizi di sanità pubblica territorialmente competenti fornire le mascherine chirurgiche per i soggetti in isolamento domiciliare. L'operatore di sanità pubblica deve inoltre:</a:t>
            </a:r>
          </a:p>
          <a:p>
            <a:r>
              <a:rPr lang="it-IT" dirty="0"/>
              <a:t>accertare l'assenza di febbre o altra sintomatologia del soggetto da porre in isolamento, nonché degli altri eventuali conviventi;</a:t>
            </a:r>
          </a:p>
          <a:p>
            <a:r>
              <a:rPr lang="it-IT" dirty="0"/>
              <a:t>informare la persona circa i sintomi, le caratteristiche di contagiosità, le modalità di trasmissione della malattia, le misure da attuare per proteggere gli eventuali conviventi in caso di comparsa di sintomi;</a:t>
            </a:r>
          </a:p>
          <a:p>
            <a:r>
              <a:rPr lang="it-IT" dirty="0"/>
              <a:t>informare la persona circa la necessità di misurare la temperatura corporea due volte al giorno (mattina e sera).</a:t>
            </a:r>
          </a:p>
          <a:p>
            <a:r>
              <a:rPr lang="it-IT" dirty="0"/>
              <a:t>I compiti del MMG inoltre comprendono:</a:t>
            </a:r>
          </a:p>
          <a:p>
            <a:r>
              <a:rPr lang="it-IT" dirty="0"/>
              <a:t>Contribuire ad informare l’interessato sulle misure da adottare nell’isolamento domiciliare insieme all’operatore di sanità pubblica</a:t>
            </a:r>
          </a:p>
          <a:p>
            <a:r>
              <a:rPr lang="it-IT" dirty="0"/>
              <a:t>Garantire l’invio delle segnalazioni al dipartimento di salute pubblica riguardanti l’insorgenza o l’aggravamento dei sintomi da parte dei soggetti in isolamento domiciliare</a:t>
            </a:r>
          </a:p>
          <a:p>
            <a:r>
              <a:rPr lang="it-IT" dirty="0"/>
              <a:t>Valutare la fondatezza dei sintomi segnalati anche attraverso la visita domiciliare se necessaria</a:t>
            </a:r>
          </a:p>
          <a:p>
            <a:r>
              <a:rPr lang="it-IT" dirty="0"/>
              <a:t>Curare l’attivazione del sistema di emergenza.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65</a:t>
            </a:fld>
            <a:endParaRPr lang="it-IT" dirty="0"/>
          </a:p>
        </p:txBody>
      </p:sp>
    </p:spTree>
    <p:extLst>
      <p:ext uri="{BB962C8B-B14F-4D97-AF65-F5344CB8AC3E}">
        <p14:creationId xmlns:p14="http://schemas.microsoft.com/office/powerpoint/2010/main" xmlns="" val="17183309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L’Istituto Superiore di Sanità afferma che le allergie ai pollini non sono un fattore di rischio, ma alcune forme di asma possono aggravare la malattia.</a:t>
            </a:r>
          </a:p>
          <a:p>
            <a:r>
              <a:rPr lang="it-IT" dirty="0"/>
              <a:t>I sintomi stagionali, più comuni, legati ai pollini includono congiuntivite, congestione nasale, naso che cola e a volte starnuti ed eruzioni cutanee. Tutti sintomi solitamente indicati come raffreddore da fieno, allergia al polline o più appropriatamente rinite allergica, di cui ne soffre un’ampia percentuale della popolazione (15-20%). Allo stato attuale, le forme allergiche più lievi, tra cui anche l’asma allergica lieve, non risultano essere un fattore di rischio per l’infezione da SARS-CoV-2. L’asma da moderata a grave, invece, in cui i pazienti hanno bisogno di cure giornaliere, è inclusa nelle condizioni polmonari croniche che predispongono a malattie gravi. Chi assume farmaci di mantenimento per l’asma (ad es. inibitori, corticosteroidi e/o broncodilatatori per via inalatoria) deve continuare il trattamento come prescritto dal medico e non deve interrompere il trattamento a causa del timore di COVID-19. Se si sviluppano sintomi compatibili con COVID-19 (come febbre, tosse, mal di gola) ci si dovrà auto-isolare, informare il medico e monitorare lo stato di salute, come tutti gli altri. Se si sviluppa una progressiva difficoltà respiratoria, si dovrà richiedere una pronta assistenza medica.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66</a:t>
            </a:fld>
            <a:endParaRPr lang="it-IT" dirty="0"/>
          </a:p>
        </p:txBody>
      </p:sp>
    </p:spTree>
    <p:extLst>
      <p:ext uri="{BB962C8B-B14F-4D97-AF65-F5344CB8AC3E}">
        <p14:creationId xmlns:p14="http://schemas.microsoft.com/office/powerpoint/2010/main" xmlns="" val="17640827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DPCM dell’8 marzo 2020 raccomanda a tutte le persone anziane o affette da una o più patologie croniche o con stati di immunodepressione congenita o acquisita, di evitare di uscire dalla propria abitazione o dimora fuori dai casi di stretta necessità e di evitare comunque luoghi affollati nei quali non sia possibile mantenere la distanza di sicurezza interpersonale di almeno un metro.</a:t>
            </a:r>
          </a:p>
          <a:p>
            <a:r>
              <a:rPr lang="it-IT" dirty="0"/>
              <a:t>Infatti, i soggetti affetti da immunodeficienze (congenite o secondarie, riceventi un trapianto di organo solido o cellule staminali emopoietiche, affetti da malattie autoimmuni in trattamento con farmaci ad azione immuno-soppressiva), così come quelli affetti da patologie oncologiche o onco-ematologiche, sono soggetti particolarmente a rischio in caso d'infezione da virus respiratori, sia per quanto riguarda la morbilità (sviluppo di quadri d'infezione gravi, inclusi polmonite e rischio di insufficienza respiratoria) che la mortalità.</a:t>
            </a:r>
          </a:p>
          <a:p>
            <a:r>
              <a:rPr lang="it-IT" dirty="0"/>
              <a:t>L’Accordo del 14 marzo 2020 stabilisce che il Medico Competente debba segnalare all’azienda (ovviamente se ne è a conoscenza) situazioni di particolare fragilità e patologie attuali o pregresse dei dipendenti, nel rispetto della privacy, e provvedendo insieme all’azienda alla loro tutela applicando le indicazioni delle Autorità Sanitarie. In ogni caso, il datore di lavoro in coordinamento con RSPP, RLS e MC, invia comunicazione a tutti i lavoratori nella quale informa che, qualora questi si considerino in situazione di particolare fragilità, debbano farsi parte attiva nel segnalare tale stato al MC.</a:t>
            </a:r>
          </a:p>
          <a:p>
            <a:r>
              <a:rPr lang="it-IT" dirty="0"/>
              <a:t>Il Decreto “Cura Italia”, per i lavoratori pubblici o privati con patologie oncologiche o sottoposti a terapie salvavita, con disabilità grave, o immunodepressi, se in possesso di idonea certificazione, prevede la possibilità di assentarsi dal lavoro fino al 30 aprile 2020. L'assenza dal servizio sarà equiparata al ricovero ospedaliero.</a:t>
            </a:r>
          </a:p>
          <a:p>
            <a:r>
              <a:rPr lang="it-IT" dirty="0"/>
              <a:t>Il Ministero della Salute sancisce anche delle raccomandazioni per la gestione dei pazienti immunodepressi residenti in Italia in corso di emergenza COVID-19 e tra queste raccomanda di attivare quanto più possibile procedure di smart working e di evitare assolutamente attività lavorative in ambienti affollati. In caso di situazioni per le quali è imprescindibilmente necessario partecipare di persona a incontri di lavoro, si deve mantenere una distanza di almeno 1 metro (meglio 2) dai colleghi, invitandoli ad indossare una mascherina e a seguire le corrette norme igieniche prima del contatto, compresa la sanificazione degli ambienti.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67</a:t>
            </a:fld>
            <a:endParaRPr lang="it-IT" dirty="0"/>
          </a:p>
        </p:txBody>
      </p:sp>
    </p:spTree>
    <p:extLst>
      <p:ext uri="{BB962C8B-B14F-4D97-AF65-F5344CB8AC3E}">
        <p14:creationId xmlns:p14="http://schemas.microsoft.com/office/powerpoint/2010/main" xmlns="" val="3461852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Secondo le disposizioni governative attualmente in vigore, lo spostamento dalla propria abitazione per comprovate esigenze lavorative è consentito sia con mezzi di trasporto pubblici che privati. </a:t>
            </a:r>
          </a:p>
          <a:p>
            <a:r>
              <a:rPr lang="it-IT" dirty="0"/>
              <a:t>Tuttavia, in merito all’utilizzo del mezzo di trasporto per recarsi a lavoro, poiché il rischio contagio è molto più probabile in aree o a bordo di mezzi pubblici affollati, si considera raccomandabile l’uso del mezzo privato, in deroga alla normativa vigente e fino al termine dell’emergenza epidemiologica.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68</a:t>
            </a:fld>
            <a:endParaRPr lang="it-IT" dirty="0"/>
          </a:p>
        </p:txBody>
      </p:sp>
    </p:spTree>
    <p:extLst>
      <p:ext uri="{BB962C8B-B14F-4D97-AF65-F5344CB8AC3E}">
        <p14:creationId xmlns:p14="http://schemas.microsoft.com/office/powerpoint/2010/main" xmlns="" val="25680519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Secondo quanto stabilisce l’Accordo del 14 marzo 2020 tutte le trasferte/viaggi di lavoro nazionali e internazionali, anche se già concordate o organizzate, sono sospese e annullate.  Tale obbligo si applica a tutti i viaggi e trasferte che non siano indispensabili allo svolgimento delle residue attività lavorative. In caso contrario, in base alle disposizioni attualmente in vigore, sull’intero territorio nazionale, sono consentiti solo gli spostamenti motivati da comprovate esigenze lavorative, di assoluta urgenza, dietro presentazione di autodichiarazione.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69</a:t>
            </a:fld>
            <a:endParaRPr lang="it-IT" dirty="0"/>
          </a:p>
        </p:txBody>
      </p:sp>
    </p:spTree>
    <p:extLst>
      <p:ext uri="{BB962C8B-B14F-4D97-AF65-F5344CB8AC3E}">
        <p14:creationId xmlns:p14="http://schemas.microsoft.com/office/powerpoint/2010/main" xmlns="" val="8448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definizione di contatto stretto è fondamentale per la prevenzione del contagio. </a:t>
            </a:r>
          </a:p>
          <a:p>
            <a:r>
              <a:rPr lang="it-IT" dirty="0"/>
              <a:t>Fin dall’inizio dell’epidemia il Ministero della Salute ha fornito le varie definizioni aggiornandole di volta in volta con l’evoluzione delle conoscenze.</a:t>
            </a:r>
          </a:p>
          <a:p>
            <a:r>
              <a:rPr lang="it-IT" dirty="0"/>
              <a:t>Sono quindi definiti i casi confermati, i casi probabili e  quelli sospetti. Il contatto stretto è definito come:</a:t>
            </a:r>
          </a:p>
          <a:p>
            <a:pPr marL="171450" indent="-171450">
              <a:buFont typeface="Arial" panose="020B0604020202020204" pitchFamily="34" charset="0"/>
              <a:buChar char="•"/>
            </a:pPr>
            <a:r>
              <a:rPr lang="it-IT" dirty="0"/>
              <a:t>Una persona che vive nella stessa casa di un caso di COVID-19;</a:t>
            </a:r>
          </a:p>
          <a:p>
            <a:pPr marL="171450" indent="-171450">
              <a:buFont typeface="Arial" panose="020B0604020202020204" pitchFamily="34" charset="0"/>
              <a:buChar char="•"/>
            </a:pPr>
            <a:r>
              <a:rPr lang="it-IT" dirty="0"/>
              <a:t>Una persona che ha avuto un contatto fisico diretto con un caso di COVID-19 (per esempio la stretta di mano);</a:t>
            </a:r>
          </a:p>
          <a:p>
            <a:pPr marL="171450" indent="-171450">
              <a:buFont typeface="Arial" panose="020B0604020202020204" pitchFamily="34" charset="0"/>
              <a:buChar char="•"/>
            </a:pPr>
            <a:r>
              <a:rPr lang="it-IT" dirty="0"/>
              <a:t>Una persona che avuto un contatto diretto non protetto con le secrezioni di un caso COVID-19 (ad esempio toccare a mani nude fazzoletti di carta usati);</a:t>
            </a:r>
          </a:p>
          <a:p>
            <a:pPr marL="171450" indent="-171450">
              <a:buFont typeface="Arial" panose="020B0604020202020204" pitchFamily="34" charset="0"/>
              <a:buChar char="•"/>
            </a:pPr>
            <a:r>
              <a:rPr lang="it-IT" dirty="0"/>
              <a:t>Una persona che ha avuto un contatto diretto (faccia a faccia) con un caso di COVID-19, a distanza minore di 2 metri e di durata maggiore di 15 minuti;</a:t>
            </a:r>
          </a:p>
          <a:p>
            <a:pPr marL="171450" indent="-171450">
              <a:buFont typeface="Arial" panose="020B0604020202020204" pitchFamily="34" charset="0"/>
              <a:buChar char="•"/>
            </a:pPr>
            <a:r>
              <a:rPr lang="it-IT" dirty="0"/>
              <a:t>Una persona che si è trovata in un ambiente chiuso (ad esempio aula, sala riunioni, sala d’attesa dell’ospedale) con un caso COVID-19 per almeno 15 minuti, a distanza minore di 2 metri;</a:t>
            </a:r>
          </a:p>
          <a:p>
            <a:pPr marL="171450" indent="-171450">
              <a:buFont typeface="Arial" panose="020B0604020202020204" pitchFamily="34" charset="0"/>
              <a:buChar char="•"/>
            </a:pPr>
            <a:r>
              <a:rPr lang="it-IT" dirty="0"/>
              <a:t>Un operatore sanitario od altra persona che fornisce assistenza diretta ad un caso di COVID-19 oppure personale di laboratorio addetto alla manipolazione di campioni di un caso di COVID-19 senza l’impiego di DPI raccomandati o mediante l’utilizzo di DPI non idonei;</a:t>
            </a:r>
          </a:p>
          <a:p>
            <a:pPr marL="171450" indent="-171450">
              <a:buFont typeface="Arial" panose="020B0604020202020204" pitchFamily="34" charset="0"/>
              <a:buChar char="•"/>
            </a:pPr>
            <a:r>
              <a:rPr lang="it-IT" dirty="0"/>
              <a:t>Una persona che abbia viaggiato seduta in aereo nei due posti adiacenti, in qualsiasi direzione, di un caso di COVID-19, i compagni di viaggio o le persone addette all’assistenza e i membri dell’equipaggio addetti alla sezione dell’aereo dove il caso indice era seduto (qualora il caso indice abbia una sintomatologia grave od abbia effettuato spostamenti all’interno dell’aereo, determinando una maggiore esposizione dei passeggeri, considerare come contatti stretti tutti i passeggeri seduti nella stessa sezione dell’aereo o in tutto l’aereo).</a:t>
            </a:r>
          </a:p>
          <a:p>
            <a:pPr marL="171450" indent="-171450">
              <a:buFont typeface="Arial" panose="020B0604020202020204" pitchFamily="34" charset="0"/>
              <a:buChar char="•"/>
            </a:pPr>
            <a:endParaRPr lang="it-IT" dirty="0"/>
          </a:p>
          <a:p>
            <a:pPr marL="0" indent="0">
              <a:buFont typeface="Arial" panose="020B0604020202020204" pitchFamily="34" charset="0"/>
              <a:buNone/>
            </a:pPr>
            <a:r>
              <a:rPr lang="it-IT" b="1" i="1" dirty="0"/>
              <a:t>Approfondimento: le altre definizioni </a:t>
            </a:r>
          </a:p>
          <a:p>
            <a:pPr marL="0" indent="0">
              <a:buFont typeface="Arial" panose="020B0604020202020204" pitchFamily="34" charset="0"/>
              <a:buNone/>
            </a:pPr>
            <a:r>
              <a:rPr lang="it-IT" dirty="0"/>
              <a:t>Definizioni (forse in una tabella)</a:t>
            </a:r>
          </a:p>
          <a:p>
            <a:pPr marL="0" indent="0">
              <a:buFont typeface="Arial" panose="020B0604020202020204" pitchFamily="34" charset="0"/>
              <a:buNone/>
            </a:pPr>
            <a:r>
              <a:rPr lang="it-IT" dirty="0"/>
              <a:t>Le seguenti definizioni sono tratte dalla Circolare del Ministero della Salute del 09/03/2020 e si basano sulle informazioni disponibili al momento e possono essere riviste in base all’evoluzione della situazione epidemiologica e delle conoscenze scientifiche.</a:t>
            </a:r>
          </a:p>
          <a:p>
            <a:pPr marL="0" indent="0">
              <a:buFont typeface="Arial" panose="020B0604020202020204" pitchFamily="34" charset="0"/>
              <a:buNone/>
            </a:pPr>
            <a:r>
              <a:rPr lang="it-IT" dirty="0"/>
              <a:t>Caso sospetto di COVID 19 che richiede l’esecuzione di test diagnostico</a:t>
            </a:r>
          </a:p>
          <a:p>
            <a:pPr marL="0" indent="0">
              <a:buFont typeface="Arial" panose="020B0604020202020204" pitchFamily="34" charset="0"/>
              <a:buNone/>
            </a:pPr>
            <a:r>
              <a:rPr lang="it-IT" dirty="0"/>
              <a:t>3.</a:t>
            </a:r>
            <a:r>
              <a:rPr lang="it-IT" baseline="0" dirty="0"/>
              <a:t> </a:t>
            </a:r>
            <a:r>
              <a:rPr lang="it-IT" dirty="0"/>
              <a:t>Una persona con infezione respiratoria acuta (insorgenza improvvisa di almeno uno dei seguenti segni e sintomi: febbre, tosse e difficoltà respiratoria)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Senza un’altra eziologia che spieghi pienamente la presentazione clinica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storia di viaggi o residenza in un Paese/area in cui è segnalata la trasmissione locale durante i 14 giorni presedenti l’insorgenza dei sintomi;</a:t>
            </a:r>
          </a:p>
          <a:p>
            <a:pPr marL="0" indent="0">
              <a:buFont typeface="Arial" panose="020B0604020202020204" pitchFamily="34" charset="0"/>
              <a:buNone/>
            </a:pPr>
            <a:r>
              <a:rPr lang="it-IT" dirty="0"/>
              <a:t>oppure </a:t>
            </a:r>
          </a:p>
          <a:p>
            <a:pPr marL="0" indent="0">
              <a:buFont typeface="Arial" panose="020B0604020202020204" pitchFamily="34" charset="0"/>
              <a:buNone/>
            </a:pPr>
            <a:r>
              <a:rPr lang="it-IT" dirty="0"/>
              <a:t>2.</a:t>
            </a:r>
            <a:r>
              <a:rPr lang="it-IT" baseline="0" dirty="0"/>
              <a:t> </a:t>
            </a:r>
            <a:r>
              <a:rPr lang="it-IT" dirty="0"/>
              <a:t>Una persona con una qualsiasi infezione respiratoria acuta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che è stata a stretto contatto con un caso probabile o confermato di infezione di COVID-19 nei 14 giorni precedente l’insorgenza dei sintomi;</a:t>
            </a:r>
          </a:p>
          <a:p>
            <a:pPr marL="0" indent="0">
              <a:buFont typeface="Arial" panose="020B0604020202020204" pitchFamily="34" charset="0"/>
              <a:buNone/>
            </a:pPr>
            <a:r>
              <a:rPr lang="it-IT" dirty="0"/>
              <a:t>oppure </a:t>
            </a:r>
          </a:p>
          <a:p>
            <a:pPr marL="0" indent="0">
              <a:buFont typeface="Arial" panose="020B0604020202020204" pitchFamily="34" charset="0"/>
              <a:buNone/>
            </a:pPr>
            <a:r>
              <a:rPr lang="it-IT" dirty="0"/>
              <a:t>3.</a:t>
            </a:r>
            <a:r>
              <a:rPr lang="it-IT" baseline="0" dirty="0"/>
              <a:t> </a:t>
            </a:r>
            <a:r>
              <a:rPr lang="it-IT" dirty="0"/>
              <a:t>Una persona con infezione respiratoria acuta (insorgenza improvvisa di almeno uno dei seguenti segni e sintomi: febbre, tosse e difficoltà respiratoria)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che richieda ricovero ospedaliero (SARI)</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Senza un’altra eziologia che spieghi pienamente la presentazione clinica. </a:t>
            </a:r>
          </a:p>
          <a:p>
            <a:pPr marL="0" indent="0">
              <a:buFont typeface="Arial" panose="020B0604020202020204" pitchFamily="34" charset="0"/>
              <a:buNone/>
            </a:pPr>
            <a:r>
              <a:rPr lang="it-IT" dirty="0"/>
              <a:t>Nell’ambito dell’assistenza primaria o nel prono soccorso ospedaliero, tutti i pazienti con sintomatologia di infezione respiratoria acuta devono essere considerati casi sospetti se in quell’area del paese è stata segnalata trasmissione locale.</a:t>
            </a:r>
          </a:p>
          <a:p>
            <a:pPr marL="0" indent="0">
              <a:buFont typeface="Arial" panose="020B0604020202020204" pitchFamily="34" charset="0"/>
              <a:buNone/>
            </a:pPr>
            <a:r>
              <a:rPr lang="it-IT" dirty="0"/>
              <a:t>Caso probabile</a:t>
            </a:r>
          </a:p>
          <a:p>
            <a:pPr marL="0" indent="0">
              <a:buFont typeface="Arial" panose="020B0604020202020204" pitchFamily="34" charset="0"/>
              <a:buNone/>
            </a:pPr>
            <a:r>
              <a:rPr lang="it-IT" dirty="0"/>
              <a:t>Un caso sospetto il cui risultato del test per SARS-CoV-2 è dubbio o inconcludente utilizzando protocolli specifici di Real Time PCR per SARS-CoV-2 presso i Laboratori di Riferimento Regionali individuati o è positivo utilizzando un test pan-coronavirus.</a:t>
            </a:r>
          </a:p>
          <a:p>
            <a:pPr marL="0" indent="0">
              <a:buFont typeface="Arial" panose="020B0604020202020204" pitchFamily="34" charset="0"/>
              <a:buNone/>
            </a:pPr>
            <a:r>
              <a:rPr lang="it-IT" dirty="0"/>
              <a:t>Caso confermato</a:t>
            </a:r>
          </a:p>
          <a:p>
            <a:pPr marL="0" indent="0">
              <a:buFont typeface="Arial" panose="020B0604020202020204" pitchFamily="34" charset="0"/>
              <a:buNone/>
            </a:pPr>
            <a:r>
              <a:rPr lang="it-IT" dirty="0"/>
              <a:t>Un caso con una conferma di laboratorio per infezione da SARS-CoV-2, effettuata presso il laboratorio di riferimento nazionale dell’Istituto Superiore di Sanità (ISS) o da laboratorio Regionali di Riferimento che rispondano ai criteri indicati in Allegato 3, indipendentemente dai segni e dai sintomi clinici.</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7</a:t>
            </a:fld>
            <a:endParaRPr lang="it-IT" dirty="0"/>
          </a:p>
        </p:txBody>
      </p:sp>
    </p:spTree>
    <p:extLst>
      <p:ext uri="{BB962C8B-B14F-4D97-AF65-F5344CB8AC3E}">
        <p14:creationId xmlns:p14="http://schemas.microsoft.com/office/powerpoint/2010/main" xmlns="" val="36385975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70</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dirty="0" smtClean="0">
                <a:latin typeface="Trebuchet MS" charset="0"/>
                <a:cs typeface="Times New Roman" charset="0"/>
              </a:rPr>
              <a:t>Alla conclusione della lezione il</a:t>
            </a:r>
            <a:r>
              <a:rPr lang="it-IT" baseline="0" dirty="0" smtClean="0">
                <a:latin typeface="Trebuchet MS" charset="0"/>
                <a:cs typeface="Times New Roman" charset="0"/>
              </a:rPr>
              <a:t> docente si sofferma sugli argomenti trattati che hanno guidato i discenti al</a:t>
            </a:r>
            <a:r>
              <a:rPr lang="it-IT" altLang="ja-JP" dirty="0" smtClean="0">
                <a:cs typeface="Times New Roman" charset="0"/>
              </a:rPr>
              <a:t>la </a:t>
            </a:r>
            <a:r>
              <a:rPr lang="it-IT" altLang="ja-JP" dirty="0">
                <a:cs typeface="Times New Roman" charset="0"/>
              </a:rPr>
              <a:t>conoscenza dei coronavirus e </a:t>
            </a:r>
            <a:r>
              <a:rPr lang="it-IT" altLang="ja-JP" dirty="0" smtClean="0">
                <a:cs typeface="Times New Roman" charset="0"/>
              </a:rPr>
              <a:t>alla </a:t>
            </a:r>
            <a:r>
              <a:rPr lang="it-IT" altLang="ja-JP" dirty="0">
                <a:cs typeface="Times New Roman" charset="0"/>
              </a:rPr>
              <a:t>loro trasmissione, </a:t>
            </a:r>
            <a:r>
              <a:rPr lang="it-IT" altLang="ja-JP" dirty="0" smtClean="0">
                <a:cs typeface="Times New Roman" charset="0"/>
              </a:rPr>
              <a:t>agli </a:t>
            </a:r>
            <a:r>
              <a:rPr lang="it-IT" altLang="ja-JP" dirty="0">
                <a:cs typeface="Times New Roman" charset="0"/>
              </a:rPr>
              <a:t>effetti sulla salute umana e </a:t>
            </a:r>
            <a:r>
              <a:rPr lang="it-IT" altLang="ja-JP" dirty="0" smtClean="0">
                <a:cs typeface="Times New Roman" charset="0"/>
              </a:rPr>
              <a:t>alle </a:t>
            </a:r>
            <a:r>
              <a:rPr lang="it-IT" altLang="ja-JP" dirty="0">
                <a:cs typeface="Times New Roman" charset="0"/>
              </a:rPr>
              <a:t>misure di prevenzione e protezione per la riduzione del rischio, per poter gestire e affrontare l’emergenza, anche nei luoghi di lavoro, innalzando il livello di attenzione e prevenzione in modo da prevenire il contagio e lavorare in sicurezza.</a:t>
            </a:r>
            <a:endParaRPr lang="it-IT" dirty="0">
              <a:latin typeface="Trebuchet MS" charset="0"/>
              <a:cs typeface="Times New Roman" charset="0"/>
            </a:endParaRPr>
          </a:p>
        </p:txBody>
      </p:sp>
    </p:spTree>
    <p:extLst>
      <p:ext uri="{BB962C8B-B14F-4D97-AF65-F5344CB8AC3E}">
        <p14:creationId xmlns:p14="http://schemas.microsoft.com/office/powerpoint/2010/main" xmlns="" val="193587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virus può essere trasmesso da uomo a uomo anche tramite:</a:t>
            </a:r>
          </a:p>
          <a:p>
            <a:r>
              <a:rPr lang="it-IT" dirty="0"/>
              <a:t>Contatto diretto personale, ad esempio in presenza di cute non integra;</a:t>
            </a:r>
          </a:p>
          <a:p>
            <a:r>
              <a:rPr lang="it-IT" dirty="0"/>
              <a:t>Mani. Le particelle contenti il virus si depositano sulla superficie degli oggetti che possono essere toccati. Attraverso il successivo contatto con le mucose degli occhi, naso o bocca, con le mani ancora contaminate, il soggetto può infettarsi.</a:t>
            </a:r>
          </a:p>
          <a:p>
            <a:r>
              <a:rPr lang="it-IT" dirty="0"/>
              <a:t>Contaminazione fecale, in rari casi.</a:t>
            </a:r>
          </a:p>
          <a:p>
            <a:r>
              <a:rPr lang="it-IT" dirty="0"/>
              <a:t>Le informazioni sul tempo di permanenza del virus sulle superfici sono ancora in fase di studio, ma attualmente è stato stimato che il virus possa sopravvivere per alcune ore, mutando in base alla tipologia di materiale contaminato (plastica, acciaio, rame, cartone, ecc.), temperatura e umidità. </a:t>
            </a:r>
          </a:p>
          <a:p>
            <a:r>
              <a:rPr lang="it-IT" dirty="0"/>
              <a:t>Gli studi sulle modalità di trasmissione del virus sono ancora in corso. Non si hanno prove, ad esempio, se il virus si possa trasmettere anche attraverso aerosol, cioè sospensioni di piccole particelle di dimensioni &lt; 5µm che rimanendo nell’aria per un certo periodo di tempo, potrebbero trasportare il virus per distanze relativamente lunghe.</a:t>
            </a:r>
          </a:p>
          <a:p>
            <a:r>
              <a:rPr lang="it-IT" dirty="0"/>
              <a:t>Normalmente con gli alimenti non si trasmettono coronavirus, ma nella loro manipolazione occorre comunque adottare buone pratiche igieniche ed evitare scambi e contatti ravvicinati tra persone.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8</a:t>
            </a:fld>
            <a:endParaRPr lang="it-IT" dirty="0"/>
          </a:p>
        </p:txBody>
      </p:sp>
    </p:spTree>
    <p:extLst>
      <p:ext uri="{BB962C8B-B14F-4D97-AF65-F5344CB8AC3E}">
        <p14:creationId xmlns:p14="http://schemas.microsoft.com/office/powerpoint/2010/main" xmlns="" val="283548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diagnosi del coronavirus viene effettuata attraverso il tampone faringeo. La positività del tampone significa aver contratto il virus. Il test consiste nel prelievo, con un bastoncino cotonato, di materiale biologico, cioè di mucosa, presente nelle prime vie respiratorie (la faringe appunto). Dopo essere stato accuratamente sigillato, il campione viene inviato in un laboratorio di microbiologia che amplificando i microrganismi virali individua la positività alla presenza di patogeni. I campioni biologici su cui effettuare la diagnosi devono essere manipolati in accordo alle normative di biocontenimento indicate dall’OMS per evitare i rischi di contaminazione per gli operatori e dell’ambiente.</a:t>
            </a:r>
          </a:p>
          <a:p>
            <a:r>
              <a:rPr lang="it-IT" dirty="0"/>
              <a:t>L’indicazione ad eseguire il tampone è posta dal medico in soggetti sintomatici per infezione respiratoria acuta che soddisfino i criteri indicati nella Circolare del Ministero della Salute del 09/03/2020 e secondo le priorità identificate dalla Circolare del Ministero della Salute del 03/04/2020. Questa stabilisce che l’esecuzione del test diagnostico è riservata prioritariamente ai casi clinici con sintomi e ai contatti a rischio familiari e/o residenziali sintomatici, focalizzando l’identificazione dei contatti a rischio nelle 48 ore precedenti all’inizio dei sintomi. </a:t>
            </a:r>
          </a:p>
          <a:p>
            <a:r>
              <a:rPr lang="it-IT" dirty="0"/>
              <a:t>L’esecuzione dei test va assicurata agli operatori sanitari e assimilati a maggior rischio, ai pazienti fragili e quelli ospedalizzati.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9</a:t>
            </a:fld>
            <a:endParaRPr lang="it-IT" dirty="0"/>
          </a:p>
        </p:txBody>
      </p:sp>
    </p:spTree>
    <p:extLst>
      <p:ext uri="{BB962C8B-B14F-4D97-AF65-F5344CB8AC3E}">
        <p14:creationId xmlns:p14="http://schemas.microsoft.com/office/powerpoint/2010/main" xmlns="" val="159738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9" name="Sottotitolo 8"/>
          <p:cNvSpPr>
            <a:spLocks noGrp="1"/>
          </p:cNvSpPr>
          <p:nvPr>
            <p:ph type="subTitle" idx="1"/>
          </p:nvPr>
        </p:nvSpPr>
        <p:spPr>
          <a:xfrm>
            <a:off x="971600" y="3789040"/>
            <a:ext cx="7200800" cy="1800200"/>
          </a:xfrm>
        </p:spPr>
        <p:txBody>
          <a:bodyPr>
            <a:noAutofit/>
          </a:bodyPr>
          <a:lstStyle>
            <a:lvl1pPr marL="0" indent="0" algn="ctr">
              <a:buNone/>
              <a:defRPr sz="3000">
                <a:solidFill>
                  <a:schemeClr val="bg1">
                    <a:lumMod val="50000"/>
                  </a:schemeClr>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dirty="0"/>
              <a:t>Fare clic per modificare lo stile del sottotitolo dello schema</a:t>
            </a:r>
            <a:endParaRPr kumimoji="0" lang="en-US" dirty="0"/>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08D320EE-CC74-4450-89AF-B6C6DDCE11E1}" type="slidenum">
              <a:rPr lang="it-IT" smtClean="0"/>
              <a:pPr/>
              <a:t>‹N›</a:t>
            </a:fld>
            <a:endParaRPr lang="it-IT" dirty="0"/>
          </a:p>
        </p:txBody>
      </p:sp>
      <p:sp>
        <p:nvSpPr>
          <p:cNvPr id="7" name="Rettangolo 6"/>
          <p:cNvSpPr/>
          <p:nvPr/>
        </p:nvSpPr>
        <p:spPr>
          <a:xfrm>
            <a:off x="62931" y="1901651"/>
            <a:ext cx="9021537" cy="1527349"/>
          </a:xfrm>
          <a:prstGeom prst="rect">
            <a:avLst/>
          </a:prstGeom>
          <a:solidFill>
            <a:srgbClr val="F081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10" name="Rettangolo 9"/>
          <p:cNvSpPr/>
          <p:nvPr/>
        </p:nvSpPr>
        <p:spPr>
          <a:xfrm>
            <a:off x="62931" y="1810547"/>
            <a:ext cx="9021537" cy="120580"/>
          </a:xfrm>
          <a:prstGeom prst="rect">
            <a:avLst/>
          </a:prstGeom>
          <a:solidFill>
            <a:srgbClr val="EFB66B"/>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11" name="Rettangolo 10"/>
          <p:cNvSpPr/>
          <p:nvPr/>
        </p:nvSpPr>
        <p:spPr>
          <a:xfrm>
            <a:off x="62931" y="3390476"/>
            <a:ext cx="9021537" cy="110532"/>
          </a:xfrm>
          <a:prstGeom prst="rect">
            <a:avLst/>
          </a:prstGeom>
          <a:solidFill>
            <a:schemeClr val="bg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8" name="Titolo 7"/>
          <p:cNvSpPr>
            <a:spLocks noGrp="1"/>
          </p:cNvSpPr>
          <p:nvPr>
            <p:ph type="ctrTitle" hasCustomPrompt="1"/>
          </p:nvPr>
        </p:nvSpPr>
        <p:spPr>
          <a:xfrm>
            <a:off x="251520" y="1919757"/>
            <a:ext cx="8640960" cy="1470025"/>
          </a:xfrm>
          <a:prstGeom prst="rect">
            <a:avLst/>
          </a:prstGeom>
        </p:spPr>
        <p:txBody>
          <a:bodyPr anchor="ctr">
            <a:normAutofit/>
          </a:bodyPr>
          <a:lstStyle>
            <a:lvl1pPr algn="ctr">
              <a:defRPr lang="en-US" sz="3200" dirty="0">
                <a:solidFill>
                  <a:srgbClr val="FFFFFF"/>
                </a:solidFill>
                <a:latin typeface="Trebuchet MS" pitchFamily="34" charset="0"/>
              </a:defRPr>
            </a:lvl1pPr>
          </a:lstStyle>
          <a:p>
            <a:r>
              <a:rPr kumimoji="0" lang="it-IT" dirty="0"/>
              <a:t>FARE CLIC PER MODIFICARE LO STILE DEL TITOLO</a:t>
            </a:r>
            <a:endParaRPr kumimoji="0" lang="en-US" dirty="0"/>
          </a:p>
        </p:txBody>
      </p:sp>
      <p:sp>
        <p:nvSpPr>
          <p:cNvPr id="14" name="Rettangolo 9"/>
          <p:cNvSpPr>
            <a:spLocks noChangeArrowheads="1"/>
          </p:cNvSpPr>
          <p:nvPr userDrawn="1"/>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pic>
        <p:nvPicPr>
          <p:cNvPr id="16" name="Immagine 15" descr="epc_editore.png">
            <a:extLst>
              <a:ext uri="{FF2B5EF4-FFF2-40B4-BE49-F238E27FC236}">
                <a16:creationId xmlns="" xmlns:a16="http://schemas.microsoft.com/office/drawing/2014/main" id="{C920E1F0-B820-46B9-8C85-ED263904DC73}"/>
              </a:ext>
            </a:extLst>
          </p:cNvPr>
          <p:cNvPicPr>
            <a:picLocks noChangeAspect="1"/>
          </p:cNvPicPr>
          <p:nvPr userDrawn="1"/>
        </p:nvPicPr>
        <p:blipFill>
          <a:blip r:embed="rId2" cstate="print"/>
          <a:stretch>
            <a:fillRect/>
          </a:stretch>
        </p:blipFill>
        <p:spPr>
          <a:xfrm>
            <a:off x="7871846" y="6309320"/>
            <a:ext cx="1013044" cy="360841"/>
          </a:xfrm>
          <a:prstGeom prst="rect">
            <a:avLst/>
          </a:prstGeom>
        </p:spPr>
      </p:pic>
    </p:spTree>
    <p:extLst>
      <p:ext uri="{BB962C8B-B14F-4D97-AF65-F5344CB8AC3E}">
        <p14:creationId xmlns:p14="http://schemas.microsoft.com/office/powerpoint/2010/main" xmlns="" val="3961132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08D320EE-CC74-4450-89AF-B6C6DDCE11E1}" type="slidenum">
              <a:rPr lang="it-IT" smtClean="0"/>
              <a:pPr/>
              <a:t>‹N›</a:t>
            </a:fld>
            <a:endParaRPr lang="it-IT" dirty="0"/>
          </a:p>
        </p:txBody>
      </p:sp>
      <p:sp>
        <p:nvSpPr>
          <p:cNvPr id="14" name="Rettangolo arrotondato 13"/>
          <p:cNvSpPr/>
          <p:nvPr userDrawn="1"/>
        </p:nvSpPr>
        <p:spPr>
          <a:xfrm>
            <a:off x="971600" y="69672"/>
            <a:ext cx="8102728" cy="720000"/>
          </a:xfrm>
          <a:prstGeom prst="roundRect">
            <a:avLst>
              <a:gd name="adj" fmla="val 40855"/>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latin typeface="Trebuchet MS" pitchFamily="34" charset="0"/>
            </a:endParaRPr>
          </a:p>
        </p:txBody>
      </p:sp>
      <p:sp>
        <p:nvSpPr>
          <p:cNvPr id="8" name="Titolo 7"/>
          <p:cNvSpPr>
            <a:spLocks noGrp="1"/>
          </p:cNvSpPr>
          <p:nvPr>
            <p:ph type="ctrTitle"/>
          </p:nvPr>
        </p:nvSpPr>
        <p:spPr>
          <a:xfrm>
            <a:off x="1115616" y="188640"/>
            <a:ext cx="7776864" cy="432000"/>
          </a:xfrm>
          <a:prstGeom prst="rect">
            <a:avLst/>
          </a:prstGeom>
        </p:spPr>
        <p:txBody>
          <a:bodyPr anchor="ctr">
            <a:noAutofit/>
          </a:bodyPr>
          <a:lstStyle>
            <a:lvl1pPr algn="r" rtl="0" eaLnBrk="1" latinLnBrk="0" hangingPunct="1">
              <a:spcBef>
                <a:spcPct val="0"/>
              </a:spcBef>
              <a:buNone/>
              <a:defRPr kumimoji="0" lang="en-US" sz="3000" b="1" kern="1200" dirty="0">
                <a:solidFill>
                  <a:schemeClr val="bg1"/>
                </a:solidFill>
                <a:latin typeface="Trebuchet MS" pitchFamily="34" charset="0"/>
                <a:ea typeface="+mj-ea"/>
                <a:cs typeface="+mj-cs"/>
              </a:defRPr>
            </a:lvl1pPr>
          </a:lstStyle>
          <a:p>
            <a:r>
              <a:rPr kumimoji="0" lang="it-IT" dirty="0"/>
              <a:t>Fare clic per modificare lo stile del titolo</a:t>
            </a:r>
            <a:endParaRPr kumimoji="0" lang="en-US" dirty="0"/>
          </a:p>
        </p:txBody>
      </p:sp>
      <p:pic>
        <p:nvPicPr>
          <p:cNvPr id="15" name="Immagine 14" descr="epc_editor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074005" y="6381328"/>
            <a:ext cx="810885" cy="288833"/>
          </a:xfrm>
          <a:prstGeom prst="rect">
            <a:avLst/>
          </a:prstGeom>
        </p:spPr>
      </p:pic>
      <p:sp>
        <p:nvSpPr>
          <p:cNvPr id="9" name="Rettangolo 9"/>
          <p:cNvSpPr>
            <a:spLocks noChangeArrowheads="1"/>
          </p:cNvSpPr>
          <p:nvPr userDrawn="1"/>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spTree>
    <p:extLst>
      <p:ext uri="{BB962C8B-B14F-4D97-AF65-F5344CB8AC3E}">
        <p14:creationId xmlns:p14="http://schemas.microsoft.com/office/powerpoint/2010/main" xmlns="" val="1656486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08D320EE-CC74-4450-89AF-B6C6DDCE11E1}" type="slidenum">
              <a:rPr lang="it-IT" smtClean="0"/>
              <a:pPr/>
              <a:t>‹N›</a:t>
            </a:fld>
            <a:endParaRPr lang="it-IT" dirty="0"/>
          </a:p>
        </p:txBody>
      </p:sp>
      <p:sp>
        <p:nvSpPr>
          <p:cNvPr id="14" name="Rettangolo arrotondato 13"/>
          <p:cNvSpPr/>
          <p:nvPr userDrawn="1"/>
        </p:nvSpPr>
        <p:spPr>
          <a:xfrm>
            <a:off x="971600" y="69672"/>
            <a:ext cx="8102728" cy="720000"/>
          </a:xfrm>
          <a:prstGeom prst="roundRect">
            <a:avLst>
              <a:gd name="adj" fmla="val 40855"/>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latin typeface="Trebuchet MS" pitchFamily="34" charset="0"/>
            </a:endParaRPr>
          </a:p>
        </p:txBody>
      </p:sp>
      <p:sp>
        <p:nvSpPr>
          <p:cNvPr id="8" name="Titolo 7"/>
          <p:cNvSpPr>
            <a:spLocks noGrp="1"/>
          </p:cNvSpPr>
          <p:nvPr>
            <p:ph type="ctrTitle"/>
          </p:nvPr>
        </p:nvSpPr>
        <p:spPr>
          <a:xfrm>
            <a:off x="1115616" y="188640"/>
            <a:ext cx="7776864" cy="432000"/>
          </a:xfrm>
          <a:prstGeom prst="rect">
            <a:avLst/>
          </a:prstGeom>
        </p:spPr>
        <p:txBody>
          <a:bodyPr anchor="ctr">
            <a:noAutofit/>
          </a:bodyPr>
          <a:lstStyle>
            <a:lvl1pPr algn="r" rtl="0" eaLnBrk="1" latinLnBrk="0" hangingPunct="1">
              <a:spcBef>
                <a:spcPct val="0"/>
              </a:spcBef>
              <a:buNone/>
              <a:defRPr kumimoji="0" lang="en-US" sz="3000" b="1" kern="1200" dirty="0">
                <a:solidFill>
                  <a:schemeClr val="bg1"/>
                </a:solidFill>
                <a:latin typeface="Trebuchet MS" pitchFamily="34" charset="0"/>
                <a:ea typeface="+mj-ea"/>
                <a:cs typeface="+mj-cs"/>
              </a:defRPr>
            </a:lvl1pPr>
          </a:lstStyle>
          <a:p>
            <a:r>
              <a:rPr kumimoji="0" lang="it-IT" dirty="0"/>
              <a:t>Fare clic per modificare lo stile del titolo</a:t>
            </a:r>
            <a:endParaRPr kumimoji="0" lang="en-US" dirty="0"/>
          </a:p>
        </p:txBody>
      </p:sp>
      <p:pic>
        <p:nvPicPr>
          <p:cNvPr id="15" name="Immagine 14" descr="epc_editore.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074005" y="6381328"/>
            <a:ext cx="810885" cy="288833"/>
          </a:xfrm>
          <a:prstGeom prst="rect">
            <a:avLst/>
          </a:prstGeom>
        </p:spPr>
      </p:pic>
      <p:sp>
        <p:nvSpPr>
          <p:cNvPr id="9" name="Rettangolo 9"/>
          <p:cNvSpPr>
            <a:spLocks noChangeArrowheads="1"/>
          </p:cNvSpPr>
          <p:nvPr userDrawn="1"/>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sp>
        <p:nvSpPr>
          <p:cNvPr id="3" name="Segnaposto contenuto 2"/>
          <p:cNvSpPr>
            <a:spLocks noGrp="1"/>
          </p:cNvSpPr>
          <p:nvPr>
            <p:ph sz="quarter" idx="13"/>
          </p:nvPr>
        </p:nvSpPr>
        <p:spPr>
          <a:xfrm>
            <a:off x="250825" y="908556"/>
            <a:ext cx="8634413" cy="518473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xmlns="" val="2294304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08D320EE-CC74-4450-89AF-B6C6DDCE11E1}" type="slidenum">
              <a:rPr lang="it-IT" smtClean="0"/>
              <a:pPr/>
              <a:t>‹N›</a:t>
            </a:fld>
            <a:endParaRPr lang="it-IT" dirty="0"/>
          </a:p>
        </p:txBody>
      </p:sp>
      <p:sp>
        <p:nvSpPr>
          <p:cNvPr id="8" name="Segnaposto contenuto 7"/>
          <p:cNvSpPr>
            <a:spLocks noGrp="1"/>
          </p:cNvSpPr>
          <p:nvPr>
            <p:ph sz="quarter" idx="1"/>
          </p:nvPr>
        </p:nvSpPr>
        <p:spPr>
          <a:xfrm>
            <a:off x="251520" y="908720"/>
            <a:ext cx="8640960" cy="5328592"/>
          </a:xfrm>
        </p:spPr>
        <p:txBody>
          <a:bodyPr vert="horz"/>
          <a:lstStyle>
            <a:lvl1pPr algn="just">
              <a:defRPr/>
            </a:lvl1pPr>
            <a:lvl2pPr algn="just">
              <a:defRPr/>
            </a:lvl2pPr>
            <a:lvl3pPr algn="just">
              <a:defRPr/>
            </a:lvl3pPr>
            <a:lvl4pPr algn="just">
              <a:defRPr/>
            </a:lvl4pPr>
            <a:lvl5pPr algn="just">
              <a:defRPr/>
            </a:lvl5pPr>
          </a:lstStyle>
          <a:p>
            <a:pPr lvl="0" eaLnBrk="1" latinLnBrk="0" hangingPunct="1"/>
            <a:r>
              <a:rPr lang="it-IT" dirty="0"/>
              <a:t>Modifica gli stili del testo dello schema</a:t>
            </a:r>
          </a:p>
          <a:p>
            <a:pPr lvl="1" eaLnBrk="1" latinLnBrk="0" hangingPunct="1"/>
            <a:r>
              <a:rPr lang="it-IT" dirty="0"/>
              <a:t>Secondo livello</a:t>
            </a:r>
          </a:p>
          <a:p>
            <a:pPr lvl="2" eaLnBrk="1" latinLnBrk="0" hangingPunct="1"/>
            <a:r>
              <a:rPr lang="it-IT" dirty="0"/>
              <a:t>Terzo livello</a:t>
            </a:r>
          </a:p>
          <a:p>
            <a:pPr lvl="3" eaLnBrk="1" latinLnBrk="0" hangingPunct="1"/>
            <a:r>
              <a:rPr lang="it-IT" dirty="0"/>
              <a:t>Quarto livello</a:t>
            </a:r>
          </a:p>
          <a:p>
            <a:pPr lvl="4" eaLnBrk="1" latinLnBrk="0" hangingPunct="1"/>
            <a:r>
              <a:rPr lang="it-IT" dirty="0"/>
              <a:t>Quinto livello</a:t>
            </a:r>
            <a:endParaRPr kumimoji="0" lang="en-US" dirty="0"/>
          </a:p>
        </p:txBody>
      </p:sp>
      <p:sp>
        <p:nvSpPr>
          <p:cNvPr id="7" name="Segnaposto titolo 16"/>
          <p:cNvSpPr>
            <a:spLocks noGrp="1"/>
          </p:cNvSpPr>
          <p:nvPr>
            <p:ph type="title"/>
          </p:nvPr>
        </p:nvSpPr>
        <p:spPr>
          <a:xfrm>
            <a:off x="1115616" y="206058"/>
            <a:ext cx="7776864" cy="432048"/>
          </a:xfrm>
          <a:prstGeom prst="rect">
            <a:avLst/>
          </a:prstGeom>
          <a:noFill/>
        </p:spPr>
        <p:txBody>
          <a:bodyPr vert="horz" lIns="91440" tIns="45720" rIns="91440" bIns="45720" rtlCol="0" anchor="ctr">
            <a:noAutofit/>
          </a:bodyPr>
          <a:lstStyle/>
          <a:p>
            <a:r>
              <a:rPr lang="it-IT" dirty="0"/>
              <a:t>Fare clic per modificare lo stile del titolo</a:t>
            </a:r>
          </a:p>
        </p:txBody>
      </p:sp>
    </p:spTree>
    <p:extLst>
      <p:ext uri="{BB962C8B-B14F-4D97-AF65-F5344CB8AC3E}">
        <p14:creationId xmlns:p14="http://schemas.microsoft.com/office/powerpoint/2010/main" xmlns="" val="30165412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Trebuchet MS" pitchFamily="34" charset="0"/>
              </a:defRPr>
            </a:lvl1pPr>
          </a:lstStyle>
          <a:p>
            <a:r>
              <a:rPr lang="it-IT" dirty="0"/>
              <a:t>Fare clic per modificare lo stile del titolo</a:t>
            </a:r>
          </a:p>
        </p:txBody>
      </p:sp>
      <p:sp>
        <p:nvSpPr>
          <p:cNvPr id="3" name="Rectangle 13"/>
          <p:cNvSpPr>
            <a:spLocks noGrp="1" noChangeArrowheads="1"/>
          </p:cNvSpPr>
          <p:nvPr>
            <p:ph type="sldNum" sz="quarter" idx="10"/>
          </p:nvPr>
        </p:nvSpPr>
        <p:spPr>
          <a:ln/>
        </p:spPr>
        <p:txBody>
          <a:bodyPr/>
          <a:lstStyle>
            <a:lvl1pPr>
              <a:defRPr>
                <a:latin typeface="Trebuchet MS" pitchFamily="34" charset="0"/>
              </a:defRPr>
            </a:lvl1pPr>
          </a:lstStyle>
          <a:p>
            <a:pPr>
              <a:defRPr/>
            </a:pPr>
            <a:fld id="{3682AAB3-A7A7-2940-AA88-DF17044CF3C1}" type="slidenum">
              <a:rPr lang="it-IT" smtClean="0"/>
              <a:pPr>
                <a:defRPr/>
              </a:pPr>
              <a:t>‹N›</a:t>
            </a:fld>
            <a:endParaRPr lang="it-IT" dirty="0"/>
          </a:p>
        </p:txBody>
      </p:sp>
    </p:spTree>
    <p:extLst>
      <p:ext uri="{BB962C8B-B14F-4D97-AF65-F5344CB8AC3E}">
        <p14:creationId xmlns:p14="http://schemas.microsoft.com/office/powerpoint/2010/main" xmlns="" val="2091598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a:t>Fare clic per modificare lo stile del titolo</a:t>
            </a:r>
          </a:p>
        </p:txBody>
      </p:sp>
      <p:sp>
        <p:nvSpPr>
          <p:cNvPr id="3" name="Segnaposto testo 2"/>
          <p:cNvSpPr>
            <a:spLocks noGrp="1"/>
          </p:cNvSpPr>
          <p:nvPr>
            <p:ph type="body" sz="half" idx="1"/>
          </p:nvPr>
        </p:nvSpPr>
        <p:spPr>
          <a:xfrm>
            <a:off x="251521" y="1268760"/>
            <a:ext cx="4320480" cy="496852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lipArt 3"/>
          <p:cNvSpPr>
            <a:spLocks noGrp="1"/>
          </p:cNvSpPr>
          <p:nvPr>
            <p:ph type="clipArt" sz="half" idx="2"/>
          </p:nvPr>
        </p:nvSpPr>
        <p:spPr>
          <a:xfrm>
            <a:off x="4572001" y="1268760"/>
            <a:ext cx="4321174" cy="4968528"/>
          </a:xfrm>
        </p:spPr>
        <p:txBody>
          <a:bodyPr/>
          <a:lstStyle/>
          <a:p>
            <a:pPr lvl="0"/>
            <a:r>
              <a:rPr lang="it-IT" noProof="0" dirty="0"/>
              <a:t>Fare clic sull’icona per aggiungere un’immagine online</a:t>
            </a:r>
          </a:p>
        </p:txBody>
      </p:sp>
      <p:sp>
        <p:nvSpPr>
          <p:cNvPr id="5" name="Rectangle 13"/>
          <p:cNvSpPr>
            <a:spLocks noGrp="1" noChangeArrowheads="1"/>
          </p:cNvSpPr>
          <p:nvPr>
            <p:ph type="sldNum" sz="quarter" idx="10"/>
          </p:nvPr>
        </p:nvSpPr>
        <p:spPr>
          <a:ln/>
        </p:spPr>
        <p:txBody>
          <a:bodyPr/>
          <a:lstStyle>
            <a:lvl1pPr>
              <a:defRPr/>
            </a:lvl1pPr>
          </a:lstStyle>
          <a:p>
            <a:fld id="{0445B13C-2ED7-47AB-9916-D7355AB42927}" type="slidenum">
              <a:rPr lang="it-IT"/>
              <a:pPr/>
              <a:t>‹N›</a:t>
            </a:fld>
            <a:endParaRPr lang="it-IT" dirty="0"/>
          </a:p>
        </p:txBody>
      </p:sp>
    </p:spTree>
    <p:extLst>
      <p:ext uri="{BB962C8B-B14F-4D97-AF65-F5344CB8AC3E}">
        <p14:creationId xmlns:p14="http://schemas.microsoft.com/office/powerpoint/2010/main" xmlns="" val="41499055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6B334B57-370A-47CC-9200-251772528CFD}" type="slidenum">
              <a:rPr lang="it-IT"/>
              <a:pPr/>
              <a:t>‹N›</a:t>
            </a:fld>
            <a:endParaRPr lang="it-IT" dirty="0"/>
          </a:p>
        </p:txBody>
      </p:sp>
    </p:spTree>
    <p:extLst>
      <p:ext uri="{BB962C8B-B14F-4D97-AF65-F5344CB8AC3E}">
        <p14:creationId xmlns:p14="http://schemas.microsoft.com/office/powerpoint/2010/main" xmlns="" val="5921103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23" name="Segnaposto numero diapositiva 22"/>
          <p:cNvSpPr>
            <a:spLocks noGrp="1"/>
          </p:cNvSpPr>
          <p:nvPr>
            <p:ph type="sldNum" sz="quarter" idx="4"/>
          </p:nvPr>
        </p:nvSpPr>
        <p:spPr>
          <a:xfrm>
            <a:off x="97980" y="6300039"/>
            <a:ext cx="436810" cy="436810"/>
          </a:xfrm>
          <a:prstGeom prst="ellipse">
            <a:avLst/>
          </a:prstGeom>
          <a:solidFill>
            <a:srgbClr val="F08100"/>
          </a:solidFill>
        </p:spPr>
        <p:txBody>
          <a:bodyPr wrap="none" lIns="0" tIns="0" rIns="0" bIns="0" anchor="ctr" anchorCtr="1">
            <a:noAutofit/>
          </a:bodyPr>
          <a:lstStyle>
            <a:lvl1pPr algn="ctr" eaLnBrk="1" latinLnBrk="0" hangingPunct="1">
              <a:defRPr kumimoji="0" sz="1400" b="1" u="none">
                <a:solidFill>
                  <a:srgbClr val="FFFFFF"/>
                </a:solidFill>
                <a:latin typeface="Trebuchet MS" pitchFamily="34" charset="0"/>
                <a:ea typeface="+mj-ea"/>
                <a:cs typeface="+mj-cs"/>
              </a:defRPr>
            </a:lvl1pPr>
          </a:lstStyle>
          <a:p>
            <a:fld id="{08D320EE-CC74-4450-89AF-B6C6DDCE11E1}" type="slidenum">
              <a:rPr lang="it-IT" smtClean="0"/>
              <a:pPr/>
              <a:t>‹N›</a:t>
            </a:fld>
            <a:endParaRPr lang="it-IT" dirty="0"/>
          </a:p>
        </p:txBody>
      </p:sp>
      <p:sp>
        <p:nvSpPr>
          <p:cNvPr id="19" name="Rettangolo arrotondato 18"/>
          <p:cNvSpPr/>
          <p:nvPr/>
        </p:nvSpPr>
        <p:spPr>
          <a:xfrm>
            <a:off x="971600" y="69672"/>
            <a:ext cx="8102728" cy="720000"/>
          </a:xfrm>
          <a:prstGeom prst="roundRect">
            <a:avLst>
              <a:gd name="adj" fmla="val 40855"/>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latin typeface="Trebuchet MS" pitchFamily="34" charset="0"/>
            </a:endParaRPr>
          </a:p>
        </p:txBody>
      </p:sp>
      <p:sp>
        <p:nvSpPr>
          <p:cNvPr id="17" name="Segnaposto titolo 16"/>
          <p:cNvSpPr>
            <a:spLocks noGrp="1"/>
          </p:cNvSpPr>
          <p:nvPr>
            <p:ph type="title"/>
          </p:nvPr>
        </p:nvSpPr>
        <p:spPr>
          <a:xfrm>
            <a:off x="1115616" y="206058"/>
            <a:ext cx="7776864" cy="432048"/>
          </a:xfrm>
          <a:prstGeom prst="rect">
            <a:avLst/>
          </a:prstGeom>
          <a:noFill/>
        </p:spPr>
        <p:txBody>
          <a:bodyPr vert="horz" lIns="91440" tIns="45720" rIns="91440" bIns="45720" rtlCol="0" anchor="ctr">
            <a:noAutofit/>
          </a:bodyPr>
          <a:lstStyle/>
          <a:p>
            <a:r>
              <a:rPr lang="it-IT" dirty="0"/>
              <a:t>Fare clic per modificare lo stile del titolo</a:t>
            </a:r>
          </a:p>
        </p:txBody>
      </p:sp>
      <p:sp>
        <p:nvSpPr>
          <p:cNvPr id="14" name="Rettangolo 9"/>
          <p:cNvSpPr>
            <a:spLocks noChangeArrowheads="1"/>
          </p:cNvSpPr>
          <p:nvPr/>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pic>
        <p:nvPicPr>
          <p:cNvPr id="11" name="Immagine 10" descr="epc_editore.png"/>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8074005" y="6381328"/>
            <a:ext cx="810885" cy="288833"/>
          </a:xfrm>
          <a:prstGeom prst="rect">
            <a:avLst/>
          </a:prstGeom>
        </p:spPr>
      </p:pic>
      <p:sp>
        <p:nvSpPr>
          <p:cNvPr id="13" name="Segnaposto testo 12"/>
          <p:cNvSpPr>
            <a:spLocks noGrp="1"/>
          </p:cNvSpPr>
          <p:nvPr>
            <p:ph type="body" idx="1"/>
          </p:nvPr>
        </p:nvSpPr>
        <p:spPr>
          <a:xfrm>
            <a:off x="251520" y="908720"/>
            <a:ext cx="8640960" cy="5294856"/>
          </a:xfrm>
          <a:prstGeom prst="rect">
            <a:avLst/>
          </a:prstGeom>
        </p:spPr>
        <p:txBody>
          <a:bodyPr>
            <a:noAutofit/>
          </a:bodyPr>
          <a:lstStyle/>
          <a:p>
            <a:pPr lvl="0" eaLnBrk="1" latinLnBrk="0" hangingPunct="1"/>
            <a:r>
              <a:rPr kumimoji="0" lang="it-IT" dirty="0"/>
              <a:t>Fare clic per modificare stili del testo dello schema</a:t>
            </a:r>
          </a:p>
          <a:p>
            <a:pPr lvl="1" eaLnBrk="1" latinLnBrk="0" hangingPunct="1"/>
            <a:r>
              <a:rPr kumimoji="0" lang="it-IT" dirty="0"/>
              <a:t>Secondo livello</a:t>
            </a:r>
          </a:p>
          <a:p>
            <a:pPr lvl="2" eaLnBrk="1" latinLnBrk="0" hangingPunct="1"/>
            <a:r>
              <a:rPr kumimoji="0" lang="it-IT" dirty="0"/>
              <a:t>Terzo livello</a:t>
            </a:r>
          </a:p>
          <a:p>
            <a:pPr lvl="3" eaLnBrk="1" latinLnBrk="0" hangingPunct="1"/>
            <a:r>
              <a:rPr kumimoji="0" lang="it-IT" dirty="0"/>
              <a:t>Quarto livello</a:t>
            </a:r>
          </a:p>
          <a:p>
            <a:pPr lvl="4" eaLnBrk="1" latinLnBrk="0" hangingPunct="1"/>
            <a:r>
              <a:rPr kumimoji="0" lang="it-IT" dirty="0"/>
              <a:t>Quinto livello</a:t>
            </a:r>
            <a:endParaRPr kumimoji="0" lang="en-US" dirty="0"/>
          </a:p>
        </p:txBody>
      </p:sp>
    </p:spTree>
    <p:extLst>
      <p:ext uri="{BB962C8B-B14F-4D97-AF65-F5344CB8AC3E}">
        <p14:creationId xmlns:p14="http://schemas.microsoft.com/office/powerpoint/2010/main" xmlns="" val="18304055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1" r:id="rId3"/>
    <p:sldLayoutId id="2147483655" r:id="rId4"/>
    <p:sldLayoutId id="2147483657" r:id="rId5"/>
    <p:sldLayoutId id="2147483659" r:id="rId6"/>
    <p:sldLayoutId id="2147483660" r:id="rId7"/>
  </p:sldLayoutIdLst>
  <mc:AlternateContent xmlns:mc="http://schemas.openxmlformats.org/markup-compatibility/2006">
    <mc:Choice xmlns:p14="http://schemas.microsoft.com/office/powerpoint/2010/main" xmlns="" Requires="p14">
      <p:transition p14:dur="10"/>
    </mc:Choice>
    <mc:Fallback>
      <p:transition/>
    </mc:Fallback>
  </mc:AlternateContent>
  <p:hf hdr="0" ftr="0" dt="0"/>
  <p:txStyles>
    <p:titleStyle>
      <a:lvl1pPr algn="r" rtl="0" eaLnBrk="1" latinLnBrk="0" hangingPunct="1">
        <a:spcBef>
          <a:spcPct val="0"/>
        </a:spcBef>
        <a:buNone/>
        <a:defRPr kumimoji="0" sz="3000" b="1" kern="1200" baseline="0">
          <a:solidFill>
            <a:schemeClr val="bg1"/>
          </a:solidFill>
          <a:latin typeface="Trebuchet MS" pitchFamily="34" charset="0"/>
          <a:ea typeface="+mj-ea"/>
          <a:cs typeface="+mj-cs"/>
        </a:defRPr>
      </a:lvl1pPr>
    </p:titleStyle>
    <p:body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13.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13.png"/><Relationship Id="rId4" Type="http://schemas.openxmlformats.org/officeDocument/2006/relationships/diagramLayout" Target="../diagrams/layout16.xml"/><Relationship Id="rId9" Type="http://schemas.openxmlformats.org/officeDocument/2006/relationships/image" Target="../media/image17.svg"/></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13.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sv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2"/>
          <p:cNvSpPr>
            <a:spLocks noGrp="1"/>
          </p:cNvSpPr>
          <p:nvPr>
            <p:ph type="subTitle" idx="1"/>
          </p:nvPr>
        </p:nvSpPr>
        <p:spPr>
          <a:xfrm>
            <a:off x="251520" y="3789040"/>
            <a:ext cx="8640960" cy="1800200"/>
          </a:xfrm>
        </p:spPr>
        <p:txBody>
          <a:bodyPr/>
          <a:lstStyle/>
          <a:p>
            <a:pPr>
              <a:spcBef>
                <a:spcPts val="0"/>
              </a:spcBef>
              <a:buSzPct val="100000"/>
              <a:defRPr/>
            </a:pPr>
            <a:r>
              <a:rPr lang="it-IT" sz="2700" dirty="0"/>
              <a:t>Secondo le disposizioni del DPCM 26/4/20, </a:t>
            </a:r>
            <a:r>
              <a:rPr lang="it-IT" sz="2700" dirty="0" smtClean="0"/>
              <a:t/>
            </a:r>
            <a:br>
              <a:rPr lang="it-IT" sz="2700" dirty="0" smtClean="0"/>
            </a:br>
            <a:r>
              <a:rPr lang="it-IT" sz="2700" dirty="0" smtClean="0"/>
              <a:t>i </a:t>
            </a:r>
            <a:r>
              <a:rPr lang="it-IT" sz="2700" dirty="0"/>
              <a:t>protocolli </a:t>
            </a:r>
            <a:r>
              <a:rPr lang="it-IT" sz="2700" dirty="0" smtClean="0"/>
              <a:t>Governo/Parti </a:t>
            </a:r>
            <a:r>
              <a:rPr lang="it-IT" sz="2700" dirty="0"/>
              <a:t>Sociali </a:t>
            </a:r>
            <a:r>
              <a:rPr lang="it-IT" sz="2700" dirty="0" smtClean="0"/>
              <a:t/>
            </a:r>
            <a:br>
              <a:rPr lang="it-IT" sz="2700" dirty="0" smtClean="0"/>
            </a:br>
            <a:r>
              <a:rPr lang="it-IT" sz="2700" dirty="0" smtClean="0"/>
              <a:t>e </a:t>
            </a:r>
            <a:r>
              <a:rPr lang="it-IT" sz="2700" dirty="0"/>
              <a:t>gli </a:t>
            </a:r>
            <a:r>
              <a:rPr lang="it-IT" sz="2700" dirty="0" smtClean="0"/>
              <a:t>artt. </a:t>
            </a:r>
            <a:r>
              <a:rPr lang="it-IT" sz="2700" dirty="0"/>
              <a:t>36 e 37 del </a:t>
            </a:r>
            <a:r>
              <a:rPr lang="it-IT" sz="2700" dirty="0" err="1"/>
              <a:t>D.Lgs.</a:t>
            </a:r>
            <a:r>
              <a:rPr lang="it-IT" sz="2700" dirty="0"/>
              <a:t> </a:t>
            </a:r>
            <a:r>
              <a:rPr lang="it-IT" sz="2700" dirty="0" smtClean="0"/>
              <a:t>81/2008</a:t>
            </a:r>
          </a:p>
          <a:p>
            <a:pPr>
              <a:spcBef>
                <a:spcPts val="0"/>
              </a:spcBef>
              <a:buSzPct val="100000"/>
              <a:defRPr/>
            </a:pPr>
            <a:endParaRPr lang="it-IT" sz="2700" dirty="0">
              <a:solidFill>
                <a:schemeClr val="bg1">
                  <a:lumMod val="50000"/>
                </a:schemeClr>
              </a:solidFill>
            </a:endParaRPr>
          </a:p>
          <a:p>
            <a:pPr>
              <a:spcBef>
                <a:spcPts val="0"/>
              </a:spcBef>
              <a:buSzPct val="100000"/>
              <a:defRPr/>
            </a:pPr>
            <a:r>
              <a:rPr lang="it-IT" sz="2700" i="1" dirty="0">
                <a:solidFill>
                  <a:schemeClr val="bg1">
                    <a:lumMod val="50000"/>
                  </a:schemeClr>
                </a:solidFill>
              </a:rPr>
              <a:t>Docente: &lt;nome&gt;</a:t>
            </a:r>
          </a:p>
          <a:p>
            <a:pPr eaLnBrk="1" hangingPunct="1">
              <a:defRPr/>
            </a:pPr>
            <a:endParaRPr lang="it-IT" sz="2400" dirty="0">
              <a:latin typeface="Trebuchet MS" charset="0"/>
              <a:cs typeface="+mn-cs"/>
            </a:endParaRPr>
          </a:p>
        </p:txBody>
      </p:sp>
      <p:sp>
        <p:nvSpPr>
          <p:cNvPr id="5"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1</a:t>
            </a:fld>
            <a:endParaRPr lang="it-IT" dirty="0"/>
          </a:p>
        </p:txBody>
      </p:sp>
      <p:sp>
        <p:nvSpPr>
          <p:cNvPr id="7" name="Titolo 1"/>
          <p:cNvSpPr>
            <a:spLocks noGrp="1"/>
          </p:cNvSpPr>
          <p:nvPr>
            <p:ph type="ctrTitle"/>
          </p:nvPr>
        </p:nvSpPr>
        <p:spPr/>
        <p:txBody>
          <a:bodyPr>
            <a:normAutofit fontScale="90000"/>
          </a:bodyPr>
          <a:lstStyle/>
          <a:p>
            <a:pPr>
              <a:defRPr/>
            </a:pPr>
            <a:r>
              <a:rPr lang="it-IT" sz="2700" dirty="0"/>
              <a:t>Corso di informazione e formazione</a:t>
            </a:r>
            <a:r>
              <a:rPr lang="it-IT" dirty="0"/>
              <a:t/>
            </a:r>
            <a:br>
              <a:rPr lang="it-IT" dirty="0"/>
            </a:br>
            <a:r>
              <a:rPr lang="it-IT" dirty="0" smtClean="0"/>
              <a:t>COVID-19 </a:t>
            </a:r>
            <a:r>
              <a:rPr lang="it-IT" dirty="0"/>
              <a:t>E MISURE DI TUTELA </a:t>
            </a:r>
            <a:r>
              <a:rPr lang="it-IT"/>
              <a:t>DAL </a:t>
            </a:r>
            <a:r>
              <a:rPr lang="it-IT" smtClean="0"/>
              <a:t>CONTAGIO </a:t>
            </a:r>
            <a:endParaRPr lang="it-IT" dirty="0"/>
          </a:p>
        </p:txBody>
      </p:sp>
      <p:pic>
        <p:nvPicPr>
          <p:cNvPr id="6" name="Immagine 5" descr="supporti.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568999" y="172615"/>
            <a:ext cx="2016224" cy="176235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10</a:t>
            </a:fld>
            <a:endParaRPr lang="it-IT" dirty="0"/>
          </a:p>
        </p:txBody>
      </p:sp>
      <p:sp>
        <p:nvSpPr>
          <p:cNvPr id="4" name="Titolo 3"/>
          <p:cNvSpPr>
            <a:spLocks noGrp="1"/>
          </p:cNvSpPr>
          <p:nvPr>
            <p:ph type="title"/>
          </p:nvPr>
        </p:nvSpPr>
        <p:spPr/>
        <p:txBody>
          <a:bodyPr/>
          <a:lstStyle/>
          <a:p>
            <a:r>
              <a:rPr lang="it-IT" dirty="0"/>
              <a:t>Cura</a:t>
            </a:r>
          </a:p>
        </p:txBody>
      </p:sp>
      <p:sp>
        <p:nvSpPr>
          <p:cNvPr id="8" name="Segnaposto contenuto 7">
            <a:extLst>
              <a:ext uri="{FF2B5EF4-FFF2-40B4-BE49-F238E27FC236}">
                <a16:creationId xmlns="" xmlns:a16="http://schemas.microsoft.com/office/drawing/2014/main" id="{FB07BD35-B8CB-4F9D-9252-8B4D535F058A}"/>
              </a:ext>
            </a:extLst>
          </p:cNvPr>
          <p:cNvSpPr>
            <a:spLocks noGrp="1"/>
          </p:cNvSpPr>
          <p:nvPr>
            <p:ph sz="quarter" idx="1"/>
          </p:nvPr>
        </p:nvSpPr>
        <p:spPr/>
        <p:txBody>
          <a:bodyPr/>
          <a:lstStyle/>
          <a:p>
            <a:r>
              <a:rPr lang="it-IT" dirty="0"/>
              <a:t>Al momento non esistono cure specifiche</a:t>
            </a:r>
          </a:p>
          <a:p>
            <a:r>
              <a:rPr lang="it-IT" dirty="0"/>
              <a:t>È previsto l’isolamento e le terapie di supporto e sostegno</a:t>
            </a:r>
          </a:p>
          <a:p>
            <a:r>
              <a:rPr lang="it-IT" dirty="0"/>
              <a:t>I tempi di realizzazione del vaccino possono essere relativamente lunghi (12-18 mesi)</a:t>
            </a:r>
          </a:p>
          <a:p>
            <a:endParaRPr lang="it-IT" dirty="0"/>
          </a:p>
          <a:p>
            <a:endParaRPr lang="it-IT" dirty="0"/>
          </a:p>
        </p:txBody>
      </p:sp>
      <p:sp>
        <p:nvSpPr>
          <p:cNvPr id="9" name="Rettangolo con angoli diagonali arrotondati 11">
            <a:extLst>
              <a:ext uri="{FF2B5EF4-FFF2-40B4-BE49-F238E27FC236}">
                <a16:creationId xmlns="" xmlns:a16="http://schemas.microsoft.com/office/drawing/2014/main" id="{53FB5863-98C6-4B56-8A5D-0219F394E1FD}"/>
              </a:ext>
            </a:extLst>
          </p:cNvPr>
          <p:cNvSpPr/>
          <p:nvPr/>
        </p:nvSpPr>
        <p:spPr>
          <a:xfrm>
            <a:off x="971600" y="3933056"/>
            <a:ext cx="7200800" cy="1584176"/>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marL="68263" lvl="0" algn="ctr">
              <a:spcBef>
                <a:spcPts val="575"/>
              </a:spcBef>
              <a:buClr>
                <a:srgbClr val="F08100"/>
              </a:buClr>
              <a:buSzPct val="85000"/>
              <a:defRPr/>
            </a:pPr>
            <a:r>
              <a:rPr lang="it-IT" altLang="it-IT" sz="2200" b="1" u="none" dirty="0">
                <a:solidFill>
                  <a:schemeClr val="bg1"/>
                </a:solidFill>
                <a:latin typeface="Trebuchet MS" pitchFamily="34" charset="0"/>
              </a:rPr>
              <a:t>L’unico modo per sconfiggere </a:t>
            </a:r>
            <a:r>
              <a:rPr lang="it-IT" sz="2200" b="1" u="none" dirty="0">
                <a:solidFill>
                  <a:schemeClr val="bg1"/>
                </a:solidFill>
                <a:latin typeface="Trebuchet MS" pitchFamily="34" charset="0"/>
              </a:rPr>
              <a:t>il virus è impedire il diffondersi mediante la quarantena e l’isolamento, seguendo tutte le norme igieniche del caso</a:t>
            </a:r>
            <a:endParaRPr lang="it-IT" altLang="it-IT" sz="2200" b="1" u="none" dirty="0">
              <a:solidFill>
                <a:schemeClr val="bg1"/>
              </a:solidFill>
              <a:latin typeface="Trebuchet MS" pitchFamily="34" charset="0"/>
            </a:endParaRPr>
          </a:p>
        </p:txBody>
      </p:sp>
      <p:pic>
        <p:nvPicPr>
          <p:cNvPr id="6" name="Immagin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38934158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11</a:t>
            </a:fld>
            <a:endParaRPr lang="it-IT" dirty="0"/>
          </a:p>
        </p:txBody>
      </p:sp>
      <p:sp>
        <p:nvSpPr>
          <p:cNvPr id="3" name="Segnaposto contenuto 2"/>
          <p:cNvSpPr>
            <a:spLocks noGrp="1"/>
          </p:cNvSpPr>
          <p:nvPr>
            <p:ph sz="quarter" idx="1"/>
          </p:nvPr>
        </p:nvSpPr>
        <p:spPr>
          <a:xfrm>
            <a:off x="316385" y="908050"/>
            <a:ext cx="8640960" cy="5257254"/>
          </a:xfrm>
        </p:spPr>
        <p:txBody>
          <a:bodyPr/>
          <a:lstStyle/>
          <a:p>
            <a:pPr marL="0" indent="0">
              <a:spcBef>
                <a:spcPts val="1200"/>
              </a:spcBef>
              <a:buNone/>
            </a:pPr>
            <a:r>
              <a:rPr lang="it-IT" dirty="0"/>
              <a:t>L’Organizzazione Mondiale della Sanità (OMS) o </a:t>
            </a:r>
            <a:r>
              <a:rPr lang="it-IT" i="1" dirty="0"/>
              <a:t>World Health Organization</a:t>
            </a:r>
            <a:r>
              <a:rPr lang="it-IT" dirty="0"/>
              <a:t> (WHO) è l’Agenzia delle Nazioni Unite specializzata per le questioni sanitarie</a:t>
            </a:r>
          </a:p>
          <a:p>
            <a:pPr marL="0" indent="0">
              <a:spcBef>
                <a:spcPts val="1200"/>
              </a:spcBef>
              <a:buNone/>
            </a:pPr>
            <a:r>
              <a:rPr lang="it-IT" dirty="0"/>
              <a:t>L’obiettivo è il “</a:t>
            </a:r>
            <a:r>
              <a:rPr lang="it-IT" b="1" dirty="0">
                <a:solidFill>
                  <a:srgbClr val="F08100"/>
                </a:solidFill>
              </a:rPr>
              <a:t>raggiungimento da parte di tutte le popolazioni del più alto livello possibile di salute</a:t>
            </a:r>
            <a:r>
              <a:rPr lang="it-IT" dirty="0"/>
              <a:t>”, definita come “uno stato di completo benessere fisico, mentale e sociale e non soltanto un’assenza di malattie o infermità”</a:t>
            </a:r>
          </a:p>
          <a:p>
            <a:pPr marL="0" indent="0">
              <a:spcBef>
                <a:spcPts val="1200"/>
              </a:spcBef>
              <a:buNone/>
            </a:pPr>
            <a:r>
              <a:rPr lang="it-IT" dirty="0"/>
              <a:t>La pandemia da nuovo coronavirus è la </a:t>
            </a:r>
            <a:r>
              <a:rPr lang="it-IT" b="1" dirty="0"/>
              <a:t>sesta emergenza sanitaria globale</a:t>
            </a:r>
            <a:r>
              <a:rPr lang="it-IT" dirty="0"/>
              <a:t> dichiarata dall’OMS dal 2007</a:t>
            </a:r>
          </a:p>
          <a:p>
            <a:pPr marL="0" indent="0">
              <a:buNone/>
            </a:pPr>
            <a:endParaRPr lang="it-IT" dirty="0"/>
          </a:p>
          <a:p>
            <a:pPr marL="0" indent="0">
              <a:buNone/>
            </a:pPr>
            <a:endParaRPr lang="it-IT" dirty="0"/>
          </a:p>
        </p:txBody>
      </p:sp>
      <p:sp>
        <p:nvSpPr>
          <p:cNvPr id="4" name="Titolo 3"/>
          <p:cNvSpPr>
            <a:spLocks noGrp="1"/>
          </p:cNvSpPr>
          <p:nvPr>
            <p:ph type="title"/>
          </p:nvPr>
        </p:nvSpPr>
        <p:spPr/>
        <p:txBody>
          <a:bodyPr/>
          <a:lstStyle/>
          <a:p>
            <a:r>
              <a:rPr lang="it-IT" dirty="0"/>
              <a:t>Approfondimento: Che cos’è l’OMS</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422602447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12</a:t>
            </a:fld>
            <a:endParaRPr lang="it-IT" dirty="0"/>
          </a:p>
        </p:txBody>
      </p:sp>
      <p:sp>
        <p:nvSpPr>
          <p:cNvPr id="3" name="Segnaposto contenuto 2"/>
          <p:cNvSpPr>
            <a:spLocks noGrp="1"/>
          </p:cNvSpPr>
          <p:nvPr>
            <p:ph sz="quarter" idx="1"/>
          </p:nvPr>
        </p:nvSpPr>
        <p:spPr/>
        <p:txBody>
          <a:bodyPr/>
          <a:lstStyle/>
          <a:p>
            <a:pPr marL="0" indent="0">
              <a:buNone/>
            </a:pPr>
            <a:r>
              <a:rPr lang="it-IT" dirty="0"/>
              <a:t>La </a:t>
            </a:r>
            <a:r>
              <a:rPr lang="it-IT" b="1" dirty="0">
                <a:solidFill>
                  <a:srgbClr val="F08100"/>
                </a:solidFill>
              </a:rPr>
              <a:t>pandemia</a:t>
            </a:r>
            <a:r>
              <a:rPr lang="it-IT" dirty="0"/>
              <a:t> è un’epidemia che ha la tendenza a diffondersi ovunque, cioè ad invadere rapidamente vastissimi territori e continenti.</a:t>
            </a:r>
          </a:p>
          <a:p>
            <a:pPr marL="0" indent="0">
              <a:buNone/>
            </a:pPr>
            <a:endParaRPr lang="it-IT" dirty="0"/>
          </a:p>
          <a:p>
            <a:pPr marL="0" indent="0">
              <a:buNone/>
            </a:pPr>
            <a:r>
              <a:rPr lang="it-IT" dirty="0"/>
              <a:t>Le 3 condizioni per avere una pandemia:</a:t>
            </a:r>
          </a:p>
          <a:p>
            <a:pPr lvl="1">
              <a:spcBef>
                <a:spcPts val="600"/>
              </a:spcBef>
            </a:pPr>
            <a:r>
              <a:rPr lang="it-IT" dirty="0">
                <a:latin typeface="Trebuchet MS" charset="0"/>
              </a:rPr>
              <a:t>Presenza di un </a:t>
            </a:r>
            <a:r>
              <a:rPr lang="it-IT" dirty="0"/>
              <a:t>organismo altamente virulento</a:t>
            </a:r>
            <a:endParaRPr lang="it-IT" dirty="0">
              <a:latin typeface="Trebuchet MS" charset="0"/>
            </a:endParaRPr>
          </a:p>
          <a:p>
            <a:pPr lvl="1">
              <a:spcBef>
                <a:spcPts val="600"/>
              </a:spcBef>
            </a:pPr>
            <a:r>
              <a:rPr lang="it-IT" dirty="0"/>
              <a:t>Mancanza di immunizzazione specifica nell’uomo</a:t>
            </a:r>
          </a:p>
          <a:p>
            <a:pPr lvl="1">
              <a:spcBef>
                <a:spcPts val="600"/>
              </a:spcBef>
            </a:pPr>
            <a:r>
              <a:rPr lang="it-IT" dirty="0"/>
              <a:t>Possibilità di trasmissione da uomo a uomo</a:t>
            </a:r>
            <a:endParaRPr lang="it-IT" dirty="0">
              <a:latin typeface="Trebuchet MS" charset="0"/>
            </a:endParaRPr>
          </a:p>
          <a:p>
            <a:pPr marL="171450" indent="-171450"/>
            <a:endParaRPr lang="it-IT" dirty="0"/>
          </a:p>
          <a:p>
            <a:pPr marL="0" indent="0" algn="ctr">
              <a:buNone/>
            </a:pPr>
            <a:r>
              <a:rPr lang="it-IT" b="1" dirty="0">
                <a:solidFill>
                  <a:srgbClr val="F08100"/>
                </a:solidFill>
              </a:rPr>
              <a:t>Quello di contrarre COVID-19 è un rischio generalizzato dell’intera popolazione mondiale</a:t>
            </a:r>
          </a:p>
        </p:txBody>
      </p:sp>
      <p:sp>
        <p:nvSpPr>
          <p:cNvPr id="4" name="Titolo 3"/>
          <p:cNvSpPr>
            <a:spLocks noGrp="1"/>
          </p:cNvSpPr>
          <p:nvPr>
            <p:ph type="title"/>
          </p:nvPr>
        </p:nvSpPr>
        <p:spPr/>
        <p:txBody>
          <a:bodyPr/>
          <a:lstStyle/>
          <a:p>
            <a:r>
              <a:rPr lang="it-IT" dirty="0"/>
              <a:t>Cos’è una pandemia</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23952696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13</a:t>
            </a:fld>
            <a:endParaRPr lang="it-IT" dirty="0"/>
          </a:p>
        </p:txBody>
      </p:sp>
      <p:sp>
        <p:nvSpPr>
          <p:cNvPr id="4" name="Titolo 3"/>
          <p:cNvSpPr>
            <a:spLocks noGrp="1"/>
          </p:cNvSpPr>
          <p:nvPr>
            <p:ph type="title"/>
          </p:nvPr>
        </p:nvSpPr>
        <p:spPr/>
        <p:txBody>
          <a:bodyPr/>
          <a:lstStyle/>
          <a:p>
            <a:r>
              <a:rPr lang="it-IT" dirty="0"/>
              <a:t>Le misure restrittive</a:t>
            </a:r>
          </a:p>
        </p:txBody>
      </p:sp>
      <p:sp>
        <p:nvSpPr>
          <p:cNvPr id="6" name="Segnaposto contenuto 5">
            <a:extLst>
              <a:ext uri="{FF2B5EF4-FFF2-40B4-BE49-F238E27FC236}">
                <a16:creationId xmlns="" xmlns:a16="http://schemas.microsoft.com/office/drawing/2014/main" id="{5203C01C-096C-4525-85FA-8C77CBA40AF6}"/>
              </a:ext>
            </a:extLst>
          </p:cNvPr>
          <p:cNvSpPr>
            <a:spLocks noGrp="1"/>
          </p:cNvSpPr>
          <p:nvPr>
            <p:ph sz="quarter" idx="1"/>
          </p:nvPr>
        </p:nvSpPr>
        <p:spPr>
          <a:xfrm>
            <a:off x="4142878" y="996236"/>
            <a:ext cx="4785236" cy="3800916"/>
          </a:xfrm>
          <a:prstGeom prst="rect">
            <a:avLst/>
          </a:prstGeom>
        </p:spPr>
        <p:style>
          <a:lnRef idx="3">
            <a:schemeClr val="lt1"/>
          </a:lnRef>
          <a:fillRef idx="1">
            <a:schemeClr val="accent3"/>
          </a:fillRef>
          <a:effectRef idx="1">
            <a:schemeClr val="accent3"/>
          </a:effectRef>
          <a:fontRef idx="minor">
            <a:schemeClr val="lt1"/>
          </a:fontRef>
        </p:style>
        <p:txBody>
          <a:bodyPr anchor="ctr"/>
          <a:lstStyle>
            <a:lvl1pPr eaLnBrk="0" hangingPunct="0">
              <a:defRPr sz="2800" u="sng">
                <a:solidFill>
                  <a:schemeClr val="tx1"/>
                </a:solidFill>
                <a:latin typeface="Arial" charset="0"/>
                <a:ea typeface="ＭＳ Ｐゴシック" charset="0"/>
                <a:cs typeface="Arial" charset="0"/>
              </a:defRPr>
            </a:lvl1pPr>
            <a:lvl2pPr marL="742950" indent="-285750" eaLnBrk="0" hangingPunct="0">
              <a:defRPr sz="2800" u="sng">
                <a:solidFill>
                  <a:schemeClr val="tx1"/>
                </a:solidFill>
                <a:latin typeface="Arial" charset="0"/>
                <a:ea typeface="Arial" charset="0"/>
                <a:cs typeface="Arial" charset="0"/>
              </a:defRPr>
            </a:lvl2pPr>
            <a:lvl3pPr marL="1143000" indent="-228600" eaLnBrk="0" hangingPunct="0">
              <a:defRPr sz="2800" u="sng">
                <a:solidFill>
                  <a:schemeClr val="tx1"/>
                </a:solidFill>
                <a:latin typeface="Arial" charset="0"/>
                <a:ea typeface="Arial" charset="0"/>
                <a:cs typeface="Arial" charset="0"/>
              </a:defRPr>
            </a:lvl3pPr>
            <a:lvl4pPr marL="1600200" indent="-228600" eaLnBrk="0" hangingPunct="0">
              <a:defRPr sz="2800" u="sng">
                <a:solidFill>
                  <a:schemeClr val="tx1"/>
                </a:solidFill>
                <a:latin typeface="Arial" charset="0"/>
                <a:ea typeface="Arial" charset="0"/>
                <a:cs typeface="Arial" charset="0"/>
              </a:defRPr>
            </a:lvl4pPr>
            <a:lvl5pPr marL="2057400" indent="-228600" eaLnBrk="0" hangingPunct="0">
              <a:defRPr sz="2800" u="sng">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800" u="sng">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800" u="sng">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800" u="sng">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800" u="sng">
                <a:solidFill>
                  <a:schemeClr val="tx1"/>
                </a:solidFill>
                <a:latin typeface="Arial" charset="0"/>
                <a:ea typeface="Arial" charset="0"/>
                <a:cs typeface="Arial" charset="0"/>
              </a:defRPr>
            </a:lvl9pPr>
          </a:lstStyle>
          <a:p>
            <a:pPr marL="539750" indent="-360363" algn="l" eaLnBrk="1" hangingPunct="1">
              <a:buClrTx/>
              <a:buSzPct val="100000"/>
              <a:defRPr/>
            </a:pPr>
            <a:r>
              <a:rPr lang="it-IT" sz="2000" u="none" dirty="0">
                <a:latin typeface="Trebuchet MS" charset="0"/>
              </a:rPr>
              <a:t>Adozione del </a:t>
            </a:r>
            <a:r>
              <a:rPr lang="it-IT" sz="2000" b="1" u="none" dirty="0">
                <a:latin typeface="Trebuchet MS" charset="0"/>
              </a:rPr>
              <a:t>lavoro agile </a:t>
            </a:r>
            <a:r>
              <a:rPr lang="it-IT" sz="2000" u="none" dirty="0">
                <a:latin typeface="Trebuchet MS" charset="0"/>
              </a:rPr>
              <a:t>dove possibile</a:t>
            </a:r>
          </a:p>
          <a:p>
            <a:pPr marL="539750" indent="-360363" algn="l" eaLnBrk="1" hangingPunct="1">
              <a:buClrTx/>
              <a:buSzPct val="100000"/>
              <a:defRPr/>
            </a:pPr>
            <a:r>
              <a:rPr lang="it-IT" sz="2000" b="1" u="none" dirty="0">
                <a:latin typeface="Trebuchet MS" charset="0"/>
              </a:rPr>
              <a:t>Sospensione attività </a:t>
            </a:r>
            <a:r>
              <a:rPr lang="it-IT" sz="2000" u="none" dirty="0">
                <a:latin typeface="Trebuchet MS" charset="0"/>
              </a:rPr>
              <a:t>non essenziali</a:t>
            </a:r>
          </a:p>
          <a:p>
            <a:pPr marL="539750" indent="-360363" algn="l" eaLnBrk="1" hangingPunct="1">
              <a:buClrTx/>
              <a:buSzPct val="100000"/>
              <a:defRPr/>
            </a:pPr>
            <a:r>
              <a:rPr lang="it-IT" sz="2000" b="1" u="none" dirty="0">
                <a:latin typeface="Trebuchet MS" charset="0"/>
              </a:rPr>
              <a:t>Mobilità personale limitata </a:t>
            </a:r>
            <a:r>
              <a:rPr lang="it-IT" sz="2000" u="none" dirty="0">
                <a:latin typeface="Trebuchet MS" charset="0"/>
              </a:rPr>
              <a:t>a soli casi di necessità</a:t>
            </a:r>
          </a:p>
          <a:p>
            <a:pPr marL="539750" indent="-360363" algn="l" eaLnBrk="1" hangingPunct="1">
              <a:buClrTx/>
              <a:buSzPct val="100000"/>
              <a:defRPr/>
            </a:pPr>
            <a:r>
              <a:rPr lang="it-IT" sz="2000" b="1" u="none" dirty="0">
                <a:latin typeface="Trebuchet MS" charset="0"/>
              </a:rPr>
              <a:t>Norme igieniche </a:t>
            </a:r>
            <a:r>
              <a:rPr lang="it-IT" sz="2000" u="none" dirty="0">
                <a:latin typeface="Trebuchet MS" charset="0"/>
              </a:rPr>
              <a:t>collettive e personali</a:t>
            </a:r>
          </a:p>
          <a:p>
            <a:pPr marL="539750" indent="-360363" algn="l" eaLnBrk="1" hangingPunct="1">
              <a:buClrTx/>
              <a:buSzPct val="100000"/>
              <a:defRPr/>
            </a:pPr>
            <a:r>
              <a:rPr lang="it-IT" sz="2000" u="none" dirty="0">
                <a:latin typeface="Trebuchet MS" charset="0"/>
              </a:rPr>
              <a:t>Adozione </a:t>
            </a:r>
            <a:r>
              <a:rPr lang="it-IT" sz="2000" b="1" u="none" dirty="0">
                <a:latin typeface="Trebuchet MS" charset="0"/>
              </a:rPr>
              <a:t>mascherine</a:t>
            </a:r>
            <a:r>
              <a:rPr lang="it-IT" sz="2000" u="none" dirty="0">
                <a:latin typeface="Trebuchet MS" charset="0"/>
              </a:rPr>
              <a:t> e </a:t>
            </a:r>
            <a:r>
              <a:rPr lang="it-IT" sz="2000" b="1" u="none" dirty="0">
                <a:latin typeface="Trebuchet MS" charset="0"/>
              </a:rPr>
              <a:t>dispositivi di protezione delle vie respiratorie</a:t>
            </a:r>
          </a:p>
        </p:txBody>
      </p:sp>
      <p:sp>
        <p:nvSpPr>
          <p:cNvPr id="7" name="Rettangolo 11">
            <a:extLst>
              <a:ext uri="{FF2B5EF4-FFF2-40B4-BE49-F238E27FC236}">
                <a16:creationId xmlns="" xmlns:a16="http://schemas.microsoft.com/office/drawing/2014/main" id="{148405F6-29B0-4354-9C3A-7303C39163F7}"/>
              </a:ext>
            </a:extLst>
          </p:cNvPr>
          <p:cNvSpPr>
            <a:spLocks noChangeArrowheads="1"/>
          </p:cNvSpPr>
          <p:nvPr/>
        </p:nvSpPr>
        <p:spPr bwMode="auto">
          <a:xfrm>
            <a:off x="251520" y="4977400"/>
            <a:ext cx="8640960" cy="936104"/>
          </a:xfrm>
          <a:prstGeom prst="round2Diag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r>
              <a:rPr lang="it-IT" sz="2000" u="none" dirty="0">
                <a:solidFill>
                  <a:schemeClr val="bg1"/>
                </a:solidFill>
                <a:latin typeface="Trebuchet MS" charset="0"/>
              </a:rPr>
              <a:t>Le misure emanate si applicano a </a:t>
            </a:r>
            <a:r>
              <a:rPr lang="it-IT" sz="2000" dirty="0">
                <a:solidFill>
                  <a:schemeClr val="bg1"/>
                </a:solidFill>
                <a:latin typeface="Trebuchet MS" charset="0"/>
              </a:rPr>
              <a:t>tutta la popolazione </a:t>
            </a:r>
            <a:r>
              <a:rPr lang="it-IT" sz="2000" u="none" dirty="0">
                <a:solidFill>
                  <a:schemeClr val="bg1"/>
                </a:solidFill>
                <a:latin typeface="Trebuchet MS" charset="0"/>
              </a:rPr>
              <a:t>e anche agli ambienti di lavoro  </a:t>
            </a:r>
          </a:p>
        </p:txBody>
      </p:sp>
      <p:sp>
        <p:nvSpPr>
          <p:cNvPr id="5" name="Callout con freccia a destra 5">
            <a:extLst>
              <a:ext uri="{FF2B5EF4-FFF2-40B4-BE49-F238E27FC236}">
                <a16:creationId xmlns="" xmlns:a16="http://schemas.microsoft.com/office/drawing/2014/main" id="{852A9EFC-4B4A-43B2-B492-4E7D03049DA4}"/>
              </a:ext>
            </a:extLst>
          </p:cNvPr>
          <p:cNvSpPr/>
          <p:nvPr/>
        </p:nvSpPr>
        <p:spPr>
          <a:xfrm>
            <a:off x="251520" y="1988840"/>
            <a:ext cx="4032448" cy="1581326"/>
          </a:xfrm>
          <a:prstGeom prst="rightArrowCallout">
            <a:avLst>
              <a:gd name="adj1" fmla="val 25000"/>
              <a:gd name="adj2" fmla="val 25000"/>
              <a:gd name="adj3" fmla="val 25000"/>
              <a:gd name="adj4" fmla="val 76795"/>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it-IT" sz="2000" u="none" dirty="0">
                <a:solidFill>
                  <a:schemeClr val="tx1"/>
                </a:solidFill>
                <a:latin typeface="Trebuchet MS" panose="020B0603020202020204" pitchFamily="34" charset="0"/>
              </a:rPr>
              <a:t>Successione di </a:t>
            </a:r>
            <a:r>
              <a:rPr lang="it-IT" sz="2000" b="1" u="none" dirty="0">
                <a:solidFill>
                  <a:schemeClr val="tx1"/>
                </a:solidFill>
                <a:latin typeface="Trebuchet MS" panose="020B0603020202020204" pitchFamily="34" charset="0"/>
              </a:rPr>
              <a:t>decreti, circolari e disposizioni varie </a:t>
            </a:r>
            <a:r>
              <a:rPr lang="it-IT" sz="2000" u="none" dirty="0">
                <a:solidFill>
                  <a:schemeClr val="tx1"/>
                </a:solidFill>
                <a:latin typeface="Trebuchet MS" panose="020B0603020202020204" pitchFamily="34" charset="0"/>
              </a:rPr>
              <a:t>da parte del governo</a:t>
            </a:r>
            <a:endParaRPr lang="it-IT" sz="2000" b="1" u="none" dirty="0">
              <a:solidFill>
                <a:schemeClr val="tx1"/>
              </a:solidFill>
              <a:latin typeface="Trebuchet MS" panose="020B0603020202020204" pitchFamily="34" charset="0"/>
            </a:endParaRPr>
          </a:p>
        </p:txBody>
      </p:sp>
      <p:pic>
        <p:nvPicPr>
          <p:cNvPr id="8" name="Immagine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39963817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14</a:t>
            </a:fld>
            <a:endParaRPr lang="it-IT" dirty="0"/>
          </a:p>
        </p:txBody>
      </p:sp>
      <p:sp>
        <p:nvSpPr>
          <p:cNvPr id="7" name="Titolo 6"/>
          <p:cNvSpPr>
            <a:spLocks noGrp="1"/>
          </p:cNvSpPr>
          <p:nvPr>
            <p:ph type="ctrTitle"/>
          </p:nvPr>
        </p:nvSpPr>
        <p:spPr/>
        <p:txBody>
          <a:bodyPr/>
          <a:lstStyle/>
          <a:p>
            <a:r>
              <a:rPr lang="it-IT" dirty="0"/>
              <a:t>Riepilogo</a:t>
            </a:r>
          </a:p>
        </p:txBody>
      </p:sp>
      <p:sp>
        <p:nvSpPr>
          <p:cNvPr id="8" name="Segnaposto contenuto 7"/>
          <p:cNvSpPr>
            <a:spLocks noGrp="1"/>
          </p:cNvSpPr>
          <p:nvPr>
            <p:ph sz="quarter" idx="13"/>
          </p:nvPr>
        </p:nvSpPr>
        <p:spPr/>
        <p:txBody>
          <a:bodyPr/>
          <a:lstStyle/>
          <a:p>
            <a:pPr>
              <a:spcBef>
                <a:spcPts val="1200"/>
              </a:spcBef>
            </a:pPr>
            <a:r>
              <a:rPr lang="it-IT" sz="2400" dirty="0"/>
              <a:t>Il virus Sars-COV-2 è il coronavirus che determina la malattia definita come COVID-19</a:t>
            </a:r>
          </a:p>
          <a:p>
            <a:pPr>
              <a:spcBef>
                <a:spcPts val="1200"/>
              </a:spcBef>
            </a:pPr>
            <a:r>
              <a:rPr lang="it-IT" sz="2400" dirty="0"/>
              <a:t>La malattia ha i sintomi di un’influenza e nei casi peggiori porta a una polmonite molto severa</a:t>
            </a:r>
          </a:p>
          <a:p>
            <a:pPr>
              <a:spcBef>
                <a:spcPts val="1200"/>
              </a:spcBef>
            </a:pPr>
            <a:r>
              <a:rPr lang="it-IT" sz="2400" dirty="0"/>
              <a:t>Il virus si trasmette mediante contatti tra persone o con l’interazione con oggetti e superfici contaminati</a:t>
            </a:r>
          </a:p>
          <a:p>
            <a:pPr>
              <a:spcBef>
                <a:spcPts val="1200"/>
              </a:spcBef>
            </a:pPr>
            <a:r>
              <a:rPr lang="it-IT" sz="2400" dirty="0"/>
              <a:t>A oggi la forma migliore di prevenzione consiste nel limitare gli assembramenti e l’interazione tra le persone</a:t>
            </a:r>
          </a:p>
          <a:p>
            <a:pPr>
              <a:spcBef>
                <a:spcPts val="1200"/>
              </a:spcBef>
            </a:pPr>
            <a:r>
              <a:rPr lang="it-IT" sz="2400" dirty="0"/>
              <a:t>La malattia si è diffusa praticamente in tutto il pianeta, riguarda ogni tipo di ambiente dell’organizzazione mondiale della sanità ha definito lo stato di pandemia</a:t>
            </a: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9113" y="143096"/>
            <a:ext cx="612000" cy="612000"/>
          </a:xfrm>
          <a:prstGeom prst="rect">
            <a:avLst/>
          </a:prstGeom>
        </p:spPr>
      </p:pic>
    </p:spTree>
    <p:extLst>
      <p:ext uri="{BB962C8B-B14F-4D97-AF65-F5344CB8AC3E}">
        <p14:creationId xmlns:p14="http://schemas.microsoft.com/office/powerpoint/2010/main" xmlns="" val="19990184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15</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COVID è un rischio sul lavoro?</a:t>
            </a:r>
            <a:endParaRPr lang="it-IT" altLang="ja-JP" sz="2400" b="1" u="none" dirty="0">
              <a:solidFill>
                <a:srgbClr val="F08100"/>
              </a:solidFill>
              <a:latin typeface="Trebuchet MS" pitchFamily="34" charset="0"/>
              <a:ea typeface="+mn-ea"/>
              <a:cs typeface="+mn-cs"/>
            </a:endParaRP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1916832"/>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xmlns="" val="23664378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16</a:t>
            </a:fld>
            <a:endParaRPr lang="it-IT" dirty="0"/>
          </a:p>
        </p:txBody>
      </p:sp>
      <p:sp>
        <p:nvSpPr>
          <p:cNvPr id="5" name="Segnaposto contenuto 4"/>
          <p:cNvSpPr>
            <a:spLocks noGrp="1"/>
          </p:cNvSpPr>
          <p:nvPr>
            <p:ph sz="quarter" idx="1"/>
          </p:nvPr>
        </p:nvSpPr>
        <p:spPr/>
        <p:txBody>
          <a:bodyPr/>
          <a:lstStyle/>
          <a:p>
            <a:r>
              <a:rPr lang="it-IT" dirty="0"/>
              <a:t>La tutela del lavoratore sul posto di lavoro è estesa a tutti i rischi</a:t>
            </a:r>
          </a:p>
          <a:p>
            <a:r>
              <a:rPr lang="it-IT" dirty="0"/>
              <a:t>Il rischio biologico è uno dei quei rischi trattati da disposizioni di legge specifiche</a:t>
            </a:r>
          </a:p>
          <a:p>
            <a:pPr marL="0" indent="0">
              <a:buNone/>
            </a:pPr>
            <a:endParaRPr lang="it-IT" dirty="0"/>
          </a:p>
          <a:p>
            <a:pPr marL="0" indent="0" algn="ctr">
              <a:buNone/>
            </a:pPr>
            <a:r>
              <a:rPr lang="it-IT" dirty="0">
                <a:solidFill>
                  <a:srgbClr val="F08100"/>
                </a:solidFill>
              </a:rPr>
              <a:t>Nel caso di Covid occorre comunque fare delle considerazioni specifiche perché il rischio riguarda </a:t>
            </a:r>
            <a:r>
              <a:rPr lang="it-IT" b="1" dirty="0">
                <a:solidFill>
                  <a:srgbClr val="F08100"/>
                </a:solidFill>
              </a:rPr>
              <a:t>non solo i lavoratori, ma l’intera popolazione</a:t>
            </a:r>
          </a:p>
        </p:txBody>
      </p:sp>
      <p:sp>
        <p:nvSpPr>
          <p:cNvPr id="4" name="Titolo 3"/>
          <p:cNvSpPr>
            <a:spLocks noGrp="1"/>
          </p:cNvSpPr>
          <p:nvPr>
            <p:ph type="title"/>
          </p:nvPr>
        </p:nvSpPr>
        <p:spPr/>
        <p:txBody>
          <a:bodyPr/>
          <a:lstStyle/>
          <a:p>
            <a:r>
              <a:rPr lang="it-IT" dirty="0"/>
              <a:t>Introduzione</a:t>
            </a:r>
          </a:p>
        </p:txBody>
      </p:sp>
      <p:pic>
        <p:nvPicPr>
          <p:cNvPr id="3" name="Immagine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4970811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17</a:t>
            </a:fld>
            <a:endParaRPr lang="it-IT" dirty="0"/>
          </a:p>
        </p:txBody>
      </p:sp>
      <p:sp>
        <p:nvSpPr>
          <p:cNvPr id="3" name="Segnaposto contenuto 2"/>
          <p:cNvSpPr>
            <a:spLocks noGrp="1"/>
          </p:cNvSpPr>
          <p:nvPr>
            <p:ph sz="quarter" idx="1"/>
          </p:nvPr>
        </p:nvSpPr>
        <p:spPr>
          <a:xfrm>
            <a:off x="251520" y="908050"/>
            <a:ext cx="8640960" cy="5410947"/>
          </a:xfrm>
        </p:spPr>
        <p:txBody>
          <a:bodyPr/>
          <a:lstStyle/>
          <a:p>
            <a:r>
              <a:rPr lang="it-IT" dirty="0"/>
              <a:t>Il D.Lgs. 81/2008 classifica gli agenti biologici in 4 gruppi in base alle caratteristiche di pericolosità</a:t>
            </a:r>
          </a:p>
          <a:p>
            <a:r>
              <a:rPr lang="it-IT" dirty="0"/>
              <a:t>Il SARS-CoV-2 appartiene agli agenti biologici classificati nel gruppo 2</a:t>
            </a:r>
          </a:p>
          <a:p>
            <a:pPr marL="0" indent="0">
              <a:buNone/>
            </a:pPr>
            <a:endParaRPr lang="it-IT" dirty="0"/>
          </a:p>
          <a:p>
            <a:pPr marL="0" indent="0">
              <a:buNone/>
            </a:pPr>
            <a:endParaRPr lang="it-IT" dirty="0"/>
          </a:p>
        </p:txBody>
      </p:sp>
      <p:sp>
        <p:nvSpPr>
          <p:cNvPr id="4" name="Titolo 3"/>
          <p:cNvSpPr>
            <a:spLocks noGrp="1"/>
          </p:cNvSpPr>
          <p:nvPr>
            <p:ph type="title"/>
          </p:nvPr>
        </p:nvSpPr>
        <p:spPr/>
        <p:txBody>
          <a:bodyPr/>
          <a:lstStyle/>
          <a:p>
            <a:r>
              <a:rPr lang="it-IT" dirty="0"/>
              <a:t>Rischio biologico e lavoro</a:t>
            </a:r>
          </a:p>
        </p:txBody>
      </p:sp>
      <p:sp>
        <p:nvSpPr>
          <p:cNvPr id="7" name="Rettangolo con angoli diagonali arrotondati 13">
            <a:extLst>
              <a:ext uri="{FF2B5EF4-FFF2-40B4-BE49-F238E27FC236}">
                <a16:creationId xmlns="" xmlns:a16="http://schemas.microsoft.com/office/drawing/2014/main" id="{BAF4D81E-85E8-4C3D-A3B9-C11BCEEFC55E}"/>
              </a:ext>
            </a:extLst>
          </p:cNvPr>
          <p:cNvSpPr/>
          <p:nvPr/>
        </p:nvSpPr>
        <p:spPr>
          <a:xfrm>
            <a:off x="971600" y="3717032"/>
            <a:ext cx="7200800" cy="1574499"/>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Le aziende con rischio biologico devono provvedere alla valutazione dei rischi, formazione specifica, sorveglianza sanitaria, adozione dispositivi di protezione particolari  </a:t>
            </a:r>
          </a:p>
        </p:txBody>
      </p:sp>
      <p:pic>
        <p:nvPicPr>
          <p:cNvPr id="6" name="Immagin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8362509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18</a:t>
            </a:fld>
            <a:endParaRPr lang="it-IT" dirty="0"/>
          </a:p>
        </p:txBody>
      </p:sp>
      <p:sp>
        <p:nvSpPr>
          <p:cNvPr id="4" name="Titolo 3"/>
          <p:cNvSpPr>
            <a:spLocks noGrp="1"/>
          </p:cNvSpPr>
          <p:nvPr>
            <p:ph type="title"/>
          </p:nvPr>
        </p:nvSpPr>
        <p:spPr/>
        <p:txBody>
          <a:bodyPr/>
          <a:lstStyle/>
          <a:p>
            <a:r>
              <a:rPr lang="it-IT" dirty="0"/>
              <a:t>Rischio generico e specifico</a:t>
            </a:r>
          </a:p>
        </p:txBody>
      </p:sp>
      <p:graphicFrame>
        <p:nvGraphicFramePr>
          <p:cNvPr id="6" name="Segnaposto contenuto 5">
            <a:extLst>
              <a:ext uri="{FF2B5EF4-FFF2-40B4-BE49-F238E27FC236}">
                <a16:creationId xmlns="" xmlns:a16="http://schemas.microsoft.com/office/drawing/2014/main" id="{B55358E8-BB8B-4A6A-BC2A-F9B39C12D18E}"/>
              </a:ext>
            </a:extLst>
          </p:cNvPr>
          <p:cNvGraphicFramePr>
            <a:graphicFrameLocks noGrp="1"/>
          </p:cNvGraphicFramePr>
          <p:nvPr>
            <p:ph sz="quarter" idx="1"/>
            <p:extLst>
              <p:ext uri="{D42A27DB-BD31-4B8C-83A1-F6EECF244321}">
                <p14:modId xmlns:p14="http://schemas.microsoft.com/office/powerpoint/2010/main" xmlns="" val="834877765"/>
              </p:ext>
            </p:extLst>
          </p:nvPr>
        </p:nvGraphicFramePr>
        <p:xfrm>
          <a:off x="250130" y="764704"/>
          <a:ext cx="864235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egnaposto contenuto 5">
            <a:extLst>
              <a:ext uri="{FF2B5EF4-FFF2-40B4-BE49-F238E27FC236}">
                <a16:creationId xmlns="" xmlns:a16="http://schemas.microsoft.com/office/drawing/2014/main" id="{62D63DF6-743A-40C7-8DB6-654FECD5D03A}"/>
              </a:ext>
            </a:extLst>
          </p:cNvPr>
          <p:cNvGraphicFramePr>
            <a:graphicFrameLocks/>
          </p:cNvGraphicFramePr>
          <p:nvPr>
            <p:extLst>
              <p:ext uri="{D42A27DB-BD31-4B8C-83A1-F6EECF244321}">
                <p14:modId xmlns:p14="http://schemas.microsoft.com/office/powerpoint/2010/main" xmlns="" val="794816188"/>
              </p:ext>
            </p:extLst>
          </p:nvPr>
        </p:nvGraphicFramePr>
        <p:xfrm>
          <a:off x="250130" y="3528717"/>
          <a:ext cx="8642350"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magine 7"/>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26738360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19</a:t>
            </a:fld>
            <a:endParaRPr lang="it-IT" dirty="0"/>
          </a:p>
        </p:txBody>
      </p:sp>
      <p:sp>
        <p:nvSpPr>
          <p:cNvPr id="3" name="Segnaposto contenuto 2"/>
          <p:cNvSpPr>
            <a:spLocks noGrp="1"/>
          </p:cNvSpPr>
          <p:nvPr>
            <p:ph sz="quarter" idx="1"/>
          </p:nvPr>
        </p:nvSpPr>
        <p:spPr>
          <a:xfrm>
            <a:off x="304339" y="4725144"/>
            <a:ext cx="8535322" cy="1296144"/>
          </a:xfrm>
        </p:spPr>
        <p:txBody>
          <a:bodyPr/>
          <a:lstStyle/>
          <a:p>
            <a:pPr marL="0" indent="0" algn="ctr">
              <a:buNone/>
            </a:pPr>
            <a:r>
              <a:rPr lang="it-IT" dirty="0"/>
              <a:t>Il momento del contagio viene considerato come causa violenta. Quindi la malattia che ne consegue è classificata come infortunio</a:t>
            </a:r>
          </a:p>
        </p:txBody>
      </p:sp>
      <p:sp>
        <p:nvSpPr>
          <p:cNvPr id="4" name="Titolo 3"/>
          <p:cNvSpPr>
            <a:spLocks noGrp="1"/>
          </p:cNvSpPr>
          <p:nvPr>
            <p:ph type="title"/>
          </p:nvPr>
        </p:nvSpPr>
        <p:spPr/>
        <p:txBody>
          <a:bodyPr/>
          <a:lstStyle/>
          <a:p>
            <a:r>
              <a:rPr lang="it-IT" sz="2300" dirty="0"/>
              <a:t>COVID sul lavoro è malattia professionale o infortunio?</a:t>
            </a:r>
          </a:p>
        </p:txBody>
      </p:sp>
      <p:graphicFrame>
        <p:nvGraphicFramePr>
          <p:cNvPr id="5" name="Diagramma 4">
            <a:extLst>
              <a:ext uri="{FF2B5EF4-FFF2-40B4-BE49-F238E27FC236}">
                <a16:creationId xmlns="" xmlns:a16="http://schemas.microsoft.com/office/drawing/2014/main" id="{E64B1E48-86B6-40FB-8B14-BB70854DE261}"/>
              </a:ext>
            </a:extLst>
          </p:cNvPr>
          <p:cNvGraphicFramePr/>
          <p:nvPr>
            <p:extLst>
              <p:ext uri="{D42A27DB-BD31-4B8C-83A1-F6EECF244321}">
                <p14:modId xmlns:p14="http://schemas.microsoft.com/office/powerpoint/2010/main" xmlns="" val="84425042"/>
              </p:ext>
            </p:extLst>
          </p:nvPr>
        </p:nvGraphicFramePr>
        <p:xfrm>
          <a:off x="357158" y="1065276"/>
          <a:ext cx="8429684" cy="337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3514465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2</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50838" indent="-350838" algn="just"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Introduzione</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COVID è un rischio sul lavoro?</a:t>
            </a:r>
            <a:endParaRPr lang="it-IT" altLang="ja-JP" sz="2400" b="1" u="none" dirty="0">
              <a:solidFill>
                <a:srgbClr val="06397C"/>
              </a:solidFill>
              <a:latin typeface="Trebuchet MS" pitchFamily="34" charset="0"/>
              <a:ea typeface="+mn-ea"/>
              <a:cs typeface="+mn-cs"/>
            </a:endParaRP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4349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20</a:t>
            </a:fld>
            <a:endParaRPr lang="it-IT" dirty="0"/>
          </a:p>
        </p:txBody>
      </p:sp>
      <p:sp>
        <p:nvSpPr>
          <p:cNvPr id="4" name="Titolo 3"/>
          <p:cNvSpPr>
            <a:spLocks noGrp="1"/>
          </p:cNvSpPr>
          <p:nvPr>
            <p:ph type="title"/>
          </p:nvPr>
        </p:nvSpPr>
        <p:spPr/>
        <p:txBody>
          <a:bodyPr/>
          <a:lstStyle/>
          <a:p>
            <a:r>
              <a:rPr lang="it-IT" dirty="0"/>
              <a:t>Quando COVID diventa infortunio?</a:t>
            </a:r>
          </a:p>
        </p:txBody>
      </p:sp>
      <p:graphicFrame>
        <p:nvGraphicFramePr>
          <p:cNvPr id="5" name="Segnaposto contenuto 4">
            <a:extLst>
              <a:ext uri="{FF2B5EF4-FFF2-40B4-BE49-F238E27FC236}">
                <a16:creationId xmlns="" xmlns:a16="http://schemas.microsoft.com/office/drawing/2014/main" id="{1144CEB3-2CDF-4F6B-A39C-2FFAB2F45F72}"/>
              </a:ext>
            </a:extLst>
          </p:cNvPr>
          <p:cNvGraphicFramePr>
            <a:graphicFrameLocks noGrp="1"/>
          </p:cNvGraphicFramePr>
          <p:nvPr>
            <p:ph sz="quarter" idx="1"/>
            <p:extLst>
              <p:ext uri="{D42A27DB-BD31-4B8C-83A1-F6EECF244321}">
                <p14:modId xmlns:p14="http://schemas.microsoft.com/office/powerpoint/2010/main" xmlns="" val="3038881920"/>
              </p:ext>
            </p:extLst>
          </p:nvPr>
        </p:nvGraphicFramePr>
        <p:xfrm>
          <a:off x="250825" y="980058"/>
          <a:ext cx="8641655" cy="331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egnaposto contenuto 2">
            <a:extLst>
              <a:ext uri="{FF2B5EF4-FFF2-40B4-BE49-F238E27FC236}">
                <a16:creationId xmlns="" xmlns:a16="http://schemas.microsoft.com/office/drawing/2014/main" id="{58D2073B-664A-4BBE-ADBF-580B6C39BC91}"/>
              </a:ext>
            </a:extLst>
          </p:cNvPr>
          <p:cNvSpPr txBox="1">
            <a:spLocks/>
          </p:cNvSpPr>
          <p:nvPr/>
        </p:nvSpPr>
        <p:spPr>
          <a:xfrm>
            <a:off x="303991" y="4500495"/>
            <a:ext cx="8535322" cy="1718241"/>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fontAlgn="auto">
              <a:spcAft>
                <a:spcPts val="0"/>
              </a:spcAft>
              <a:buNone/>
            </a:pPr>
            <a:r>
              <a:rPr lang="it-IT" sz="2400" u="none" dirty="0"/>
              <a:t>Le infezioni contratte dal personale sanitario e dalle professioni fortemente a contatto con le persone sono considerati infortuni sul lavoro, senza escludere la possibilità per altri settori produttivi </a:t>
            </a:r>
          </a:p>
        </p:txBody>
      </p:sp>
      <p:pic>
        <p:nvPicPr>
          <p:cNvPr id="6" name="Immagine 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37712932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21</a:t>
            </a:fld>
            <a:endParaRPr lang="it-IT" dirty="0"/>
          </a:p>
        </p:txBody>
      </p:sp>
      <p:sp>
        <p:nvSpPr>
          <p:cNvPr id="4" name="Titolo 3"/>
          <p:cNvSpPr>
            <a:spLocks noGrp="1"/>
          </p:cNvSpPr>
          <p:nvPr>
            <p:ph type="title"/>
          </p:nvPr>
        </p:nvSpPr>
        <p:spPr/>
        <p:txBody>
          <a:bodyPr/>
          <a:lstStyle/>
          <a:p>
            <a:r>
              <a:rPr lang="it-IT" dirty="0"/>
              <a:t>Il “chi fa cosa” dell’emergenza Covid</a:t>
            </a:r>
          </a:p>
        </p:txBody>
      </p:sp>
      <p:graphicFrame>
        <p:nvGraphicFramePr>
          <p:cNvPr id="5" name="Diagramma 4">
            <a:extLst>
              <a:ext uri="{FF2B5EF4-FFF2-40B4-BE49-F238E27FC236}">
                <a16:creationId xmlns="" xmlns:a16="http://schemas.microsoft.com/office/drawing/2014/main" id="{474105A2-2EFA-4006-9504-7B283DF3C583}"/>
              </a:ext>
            </a:extLst>
          </p:cNvPr>
          <p:cNvGraphicFramePr/>
          <p:nvPr>
            <p:extLst>
              <p:ext uri="{D42A27DB-BD31-4B8C-83A1-F6EECF244321}">
                <p14:modId xmlns:p14="http://schemas.microsoft.com/office/powerpoint/2010/main" xmlns="" val="1484645927"/>
              </p:ext>
            </p:extLst>
          </p:nvPr>
        </p:nvGraphicFramePr>
        <p:xfrm>
          <a:off x="302968" y="908720"/>
          <a:ext cx="8589512"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ma 26">
            <a:extLst>
              <a:ext uri="{FF2B5EF4-FFF2-40B4-BE49-F238E27FC236}">
                <a16:creationId xmlns="" xmlns:a16="http://schemas.microsoft.com/office/drawing/2014/main" id="{6958D3E8-F8CA-4A65-994B-0FB3AF5112E0}"/>
              </a:ext>
            </a:extLst>
          </p:cNvPr>
          <p:cNvGraphicFramePr/>
          <p:nvPr>
            <p:extLst>
              <p:ext uri="{D42A27DB-BD31-4B8C-83A1-F6EECF244321}">
                <p14:modId xmlns:p14="http://schemas.microsoft.com/office/powerpoint/2010/main" xmlns="" val="2051110586"/>
              </p:ext>
            </p:extLst>
          </p:nvPr>
        </p:nvGraphicFramePr>
        <p:xfrm>
          <a:off x="302968" y="4005064"/>
          <a:ext cx="8589512" cy="1556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magine 5"/>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4944761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22</a:t>
            </a:fld>
            <a:endParaRPr lang="it-IT" dirty="0"/>
          </a:p>
        </p:txBody>
      </p:sp>
      <p:sp>
        <p:nvSpPr>
          <p:cNvPr id="4" name="Titolo 3"/>
          <p:cNvSpPr>
            <a:spLocks noGrp="1"/>
          </p:cNvSpPr>
          <p:nvPr>
            <p:ph type="title"/>
          </p:nvPr>
        </p:nvSpPr>
        <p:spPr/>
        <p:txBody>
          <a:bodyPr/>
          <a:lstStyle/>
          <a:p>
            <a:r>
              <a:rPr lang="it-IT" dirty="0"/>
              <a:t>Il “chi fa cosa” dell’emergenza Covid</a:t>
            </a:r>
          </a:p>
        </p:txBody>
      </p:sp>
      <p:graphicFrame>
        <p:nvGraphicFramePr>
          <p:cNvPr id="17" name="Diagramma 16">
            <a:extLst>
              <a:ext uri="{FF2B5EF4-FFF2-40B4-BE49-F238E27FC236}">
                <a16:creationId xmlns="" xmlns:a16="http://schemas.microsoft.com/office/drawing/2014/main" id="{5B3EF212-A47E-46BD-BDAC-ED1E709483B6}"/>
              </a:ext>
            </a:extLst>
          </p:cNvPr>
          <p:cNvGraphicFramePr/>
          <p:nvPr>
            <p:extLst>
              <p:ext uri="{D42A27DB-BD31-4B8C-83A1-F6EECF244321}">
                <p14:modId xmlns:p14="http://schemas.microsoft.com/office/powerpoint/2010/main" xmlns="" val="2584388455"/>
              </p:ext>
            </p:extLst>
          </p:nvPr>
        </p:nvGraphicFramePr>
        <p:xfrm>
          <a:off x="302968" y="908720"/>
          <a:ext cx="858951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ma 17">
            <a:extLst>
              <a:ext uri="{FF2B5EF4-FFF2-40B4-BE49-F238E27FC236}">
                <a16:creationId xmlns="" xmlns:a16="http://schemas.microsoft.com/office/drawing/2014/main" id="{6C642214-97F7-4AED-82F4-72DAF97530A6}"/>
              </a:ext>
            </a:extLst>
          </p:cNvPr>
          <p:cNvGraphicFramePr/>
          <p:nvPr>
            <p:extLst>
              <p:ext uri="{D42A27DB-BD31-4B8C-83A1-F6EECF244321}">
                <p14:modId xmlns:p14="http://schemas.microsoft.com/office/powerpoint/2010/main" xmlns="" val="4195191154"/>
              </p:ext>
            </p:extLst>
          </p:nvPr>
        </p:nvGraphicFramePr>
        <p:xfrm>
          <a:off x="264382" y="3140968"/>
          <a:ext cx="8615236"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magine 5"/>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26668246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23</a:t>
            </a:fld>
            <a:endParaRPr lang="it-IT" dirty="0"/>
          </a:p>
        </p:txBody>
      </p:sp>
      <p:sp>
        <p:nvSpPr>
          <p:cNvPr id="4" name="Titolo 3"/>
          <p:cNvSpPr>
            <a:spLocks noGrp="1"/>
          </p:cNvSpPr>
          <p:nvPr>
            <p:ph type="title"/>
          </p:nvPr>
        </p:nvSpPr>
        <p:spPr/>
        <p:txBody>
          <a:bodyPr/>
          <a:lstStyle/>
          <a:p>
            <a:r>
              <a:rPr lang="it-IT" dirty="0"/>
              <a:t>Il “chi fa cosa” dell’emergenza Covid</a:t>
            </a:r>
          </a:p>
        </p:txBody>
      </p:sp>
      <p:graphicFrame>
        <p:nvGraphicFramePr>
          <p:cNvPr id="17" name="Diagramma 16">
            <a:extLst>
              <a:ext uri="{FF2B5EF4-FFF2-40B4-BE49-F238E27FC236}">
                <a16:creationId xmlns="" xmlns:a16="http://schemas.microsoft.com/office/drawing/2014/main" id="{5B3EF212-A47E-46BD-BDAC-ED1E709483B6}"/>
              </a:ext>
            </a:extLst>
          </p:cNvPr>
          <p:cNvGraphicFramePr/>
          <p:nvPr>
            <p:extLst>
              <p:ext uri="{D42A27DB-BD31-4B8C-83A1-F6EECF244321}">
                <p14:modId xmlns:p14="http://schemas.microsoft.com/office/powerpoint/2010/main" xmlns="" val="695508982"/>
              </p:ext>
            </p:extLst>
          </p:nvPr>
        </p:nvGraphicFramePr>
        <p:xfrm>
          <a:off x="302968" y="908720"/>
          <a:ext cx="858951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xmlns="" val="6290065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24</a:t>
            </a:fld>
            <a:endParaRPr lang="it-IT" dirty="0"/>
          </a:p>
        </p:txBody>
      </p:sp>
      <p:sp>
        <p:nvSpPr>
          <p:cNvPr id="7" name="Titolo 6"/>
          <p:cNvSpPr>
            <a:spLocks noGrp="1"/>
          </p:cNvSpPr>
          <p:nvPr>
            <p:ph type="ctrTitle"/>
          </p:nvPr>
        </p:nvSpPr>
        <p:spPr/>
        <p:txBody>
          <a:bodyPr/>
          <a:lstStyle/>
          <a:p>
            <a:r>
              <a:rPr lang="it-IT" dirty="0"/>
              <a:t>Riepilogo</a:t>
            </a:r>
          </a:p>
        </p:txBody>
      </p:sp>
      <p:sp>
        <p:nvSpPr>
          <p:cNvPr id="8" name="Segnaposto contenuto 7"/>
          <p:cNvSpPr>
            <a:spLocks noGrp="1"/>
          </p:cNvSpPr>
          <p:nvPr>
            <p:ph sz="quarter" idx="13"/>
          </p:nvPr>
        </p:nvSpPr>
        <p:spPr/>
        <p:txBody>
          <a:bodyPr/>
          <a:lstStyle/>
          <a:p>
            <a:pPr marL="0" indent="0">
              <a:spcBef>
                <a:spcPts val="1200"/>
              </a:spcBef>
              <a:buNone/>
            </a:pPr>
            <a:r>
              <a:rPr lang="it-IT" sz="2400" dirty="0"/>
              <a:t>In questa sezione sono stati esaminati:</a:t>
            </a:r>
          </a:p>
          <a:p>
            <a:pPr>
              <a:spcBef>
                <a:spcPts val="1200"/>
              </a:spcBef>
            </a:pPr>
            <a:r>
              <a:rPr lang="it-IT" sz="2400" dirty="0"/>
              <a:t>La differenza tra infortunio e malattia professionale</a:t>
            </a:r>
          </a:p>
          <a:p>
            <a:pPr>
              <a:spcBef>
                <a:spcPts val="1200"/>
              </a:spcBef>
            </a:pPr>
            <a:r>
              <a:rPr lang="it-IT" sz="2400" dirty="0"/>
              <a:t>I casi in cui Covid “entra” nelle aziende e riguarda attività lavorative</a:t>
            </a:r>
          </a:p>
          <a:p>
            <a:pPr>
              <a:spcBef>
                <a:spcPts val="1200"/>
              </a:spcBef>
            </a:pPr>
            <a:r>
              <a:rPr lang="it-IT" sz="2400" dirty="0"/>
              <a:t>La differenza tra un rischio generico e un rischio specifico</a:t>
            </a:r>
          </a:p>
          <a:p>
            <a:pPr>
              <a:spcBef>
                <a:spcPts val="1200"/>
              </a:spcBef>
            </a:pPr>
            <a:endParaRPr lang="it-IT" sz="2400" dirty="0"/>
          </a:p>
          <a:p>
            <a:pPr marL="0" indent="0">
              <a:spcBef>
                <a:spcPts val="1200"/>
              </a:spcBef>
              <a:buNone/>
            </a:pPr>
            <a:r>
              <a:rPr lang="it-IT" sz="2400" dirty="0"/>
              <a:t>Si sono inoltre ricordati i ruoli dei diversi soggetti della prevenzione aziendale in relazione all’emergenza legata al contagio</a:t>
            </a: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9113" y="143096"/>
            <a:ext cx="612000" cy="612000"/>
          </a:xfrm>
          <a:prstGeom prst="rect">
            <a:avLst/>
          </a:prstGeom>
        </p:spPr>
      </p:pic>
    </p:spTree>
    <p:extLst>
      <p:ext uri="{BB962C8B-B14F-4D97-AF65-F5344CB8AC3E}">
        <p14:creationId xmlns:p14="http://schemas.microsoft.com/office/powerpoint/2010/main" xmlns="" val="6027152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25</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COVID è un rischio sul lavoro?</a:t>
            </a:r>
            <a:endParaRPr lang="it-IT" altLang="ja-JP" sz="2400" b="1" u="none" dirty="0">
              <a:solidFill>
                <a:schemeClr val="bg1">
                  <a:lumMod val="75000"/>
                </a:schemeClr>
              </a:solidFill>
              <a:latin typeface="Trebuchet MS" pitchFamily="34" charset="0"/>
              <a:ea typeface="+mn-ea"/>
              <a:cs typeface="+mn-cs"/>
            </a:endParaRPr>
          </a:p>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2564904"/>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xmlns="" val="36551934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26</a:t>
            </a:fld>
            <a:endParaRPr lang="it-IT" dirty="0"/>
          </a:p>
        </p:txBody>
      </p:sp>
      <p:sp>
        <p:nvSpPr>
          <p:cNvPr id="5" name="Segnaposto contenuto 4"/>
          <p:cNvSpPr>
            <a:spLocks noGrp="1"/>
          </p:cNvSpPr>
          <p:nvPr>
            <p:ph sz="quarter" idx="1"/>
          </p:nvPr>
        </p:nvSpPr>
        <p:spPr/>
        <p:txBody>
          <a:bodyPr/>
          <a:lstStyle/>
          <a:p>
            <a:pPr>
              <a:spcBef>
                <a:spcPts val="1200"/>
              </a:spcBef>
            </a:pPr>
            <a:r>
              <a:rPr lang="it-IT" sz="2400" dirty="0"/>
              <a:t>Il COVID-19 rappresenta un </a:t>
            </a:r>
            <a:r>
              <a:rPr lang="it-IT" sz="2400" b="1" dirty="0">
                <a:solidFill>
                  <a:srgbClr val="F08100"/>
                </a:solidFill>
              </a:rPr>
              <a:t>rischio biologico generico </a:t>
            </a:r>
            <a:r>
              <a:rPr lang="it-IT" sz="2400" dirty="0"/>
              <a:t>per il quale occorre adottare misure uguali per tutta la popolazione</a:t>
            </a:r>
          </a:p>
          <a:p>
            <a:pPr>
              <a:spcBef>
                <a:spcPts val="1200"/>
              </a:spcBef>
            </a:pPr>
            <a:r>
              <a:rPr lang="it-IT" sz="2400" dirty="0"/>
              <a:t>Nei luoghi di lavoro il principale modo per prevenire il contagio è seguire tutti i </a:t>
            </a:r>
            <a:r>
              <a:rPr lang="it-IT" sz="2400" b="1" dirty="0">
                <a:solidFill>
                  <a:srgbClr val="F08100"/>
                </a:solidFill>
              </a:rPr>
              <a:t>provvedimenti speciali </a:t>
            </a:r>
            <a:r>
              <a:rPr lang="it-IT" sz="2400" dirty="0"/>
              <a:t>adottati dalle istituzioni competenti nei confronti della popolazione generale e dei lavoratori</a:t>
            </a:r>
          </a:p>
        </p:txBody>
      </p:sp>
      <p:sp>
        <p:nvSpPr>
          <p:cNvPr id="4" name="Titolo 3"/>
          <p:cNvSpPr>
            <a:spLocks noGrp="1"/>
          </p:cNvSpPr>
          <p:nvPr>
            <p:ph type="title"/>
          </p:nvPr>
        </p:nvSpPr>
        <p:spPr/>
        <p:txBody>
          <a:bodyPr/>
          <a:lstStyle/>
          <a:p>
            <a:r>
              <a:rPr lang="it-IT" dirty="0"/>
              <a:t>Introduzione</a:t>
            </a:r>
          </a:p>
        </p:txBody>
      </p:sp>
      <p:pic>
        <p:nvPicPr>
          <p:cNvPr id="6" name="Immagin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pic>
        <p:nvPicPr>
          <p:cNvPr id="7" name="Elemento grafico 4">
            <a:extLst>
              <a:ext uri="{FF2B5EF4-FFF2-40B4-BE49-F238E27FC236}">
                <a16:creationId xmlns="" xmlns:a16="http://schemas.microsoft.com/office/drawing/2014/main" id="{4C2AE214-207F-47CC-818A-DD3B96B88AF8}"/>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a:off x="2951820" y="3861048"/>
            <a:ext cx="3240360" cy="2117347"/>
          </a:xfrm>
          <a:prstGeom prst="rect">
            <a:avLst/>
          </a:prstGeom>
        </p:spPr>
      </p:pic>
    </p:spTree>
    <p:extLst>
      <p:ext uri="{BB962C8B-B14F-4D97-AF65-F5344CB8AC3E}">
        <p14:creationId xmlns:p14="http://schemas.microsoft.com/office/powerpoint/2010/main" xmlns="" val="14890357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27</a:t>
            </a:fld>
            <a:endParaRPr lang="it-IT" dirty="0"/>
          </a:p>
        </p:txBody>
      </p:sp>
      <p:sp>
        <p:nvSpPr>
          <p:cNvPr id="3" name="Segnaposto contenuto 2"/>
          <p:cNvSpPr>
            <a:spLocks noGrp="1"/>
          </p:cNvSpPr>
          <p:nvPr>
            <p:ph sz="quarter" idx="1"/>
          </p:nvPr>
        </p:nvSpPr>
        <p:spPr>
          <a:xfrm>
            <a:off x="251520" y="908720"/>
            <a:ext cx="3744416" cy="5328592"/>
          </a:xfrm>
        </p:spPr>
        <p:txBody>
          <a:bodyPr/>
          <a:lstStyle/>
          <a:p>
            <a:pPr marL="0" indent="0" algn="l">
              <a:buNone/>
            </a:pPr>
            <a:r>
              <a:rPr lang="it-IT" sz="2400" i="1" dirty="0">
                <a:ea typeface="Trebuchet MS"/>
                <a:cs typeface="Arial" charset="0"/>
              </a:rPr>
              <a:t>“Protocollo di regolamentazione per il contrasto e il contenimento della diffusione del virus COVID 19 negli ambienti di lavoro”</a:t>
            </a:r>
          </a:p>
          <a:p>
            <a:pPr marL="0" indent="0" algn="l">
              <a:buNone/>
            </a:pPr>
            <a:endParaRPr lang="it-IT" sz="2400" i="1" dirty="0">
              <a:ea typeface="Trebuchet MS"/>
              <a:cs typeface="Arial" charset="0"/>
            </a:endParaRPr>
          </a:p>
          <a:p>
            <a:pPr marL="0" indent="0" algn="l">
              <a:buNone/>
            </a:pPr>
            <a:r>
              <a:rPr lang="it-IT" sz="2200" dirty="0"/>
              <a:t>Indicazioni operative per incrementare, </a:t>
            </a:r>
            <a:r>
              <a:rPr lang="it-IT" sz="2200" b="1" dirty="0">
                <a:solidFill>
                  <a:srgbClr val="F08100"/>
                </a:solidFill>
              </a:rPr>
              <a:t>negli ambienti di lavoro non sanitari</a:t>
            </a:r>
            <a:r>
              <a:rPr lang="it-IT" sz="2200" dirty="0"/>
              <a:t>, l’efficacia delle misure adottate per contrastare l’epidemia</a:t>
            </a:r>
          </a:p>
        </p:txBody>
      </p:sp>
      <p:sp>
        <p:nvSpPr>
          <p:cNvPr id="4" name="Titolo 3"/>
          <p:cNvSpPr>
            <a:spLocks noGrp="1"/>
          </p:cNvSpPr>
          <p:nvPr>
            <p:ph type="title"/>
          </p:nvPr>
        </p:nvSpPr>
        <p:spPr/>
        <p:txBody>
          <a:bodyPr/>
          <a:lstStyle/>
          <a:p>
            <a:r>
              <a:rPr lang="it-IT" dirty="0"/>
              <a:t>Il protocollo 24 aprile 2020</a:t>
            </a:r>
          </a:p>
        </p:txBody>
      </p:sp>
      <p:sp>
        <p:nvSpPr>
          <p:cNvPr id="5" name="Pergamena 1 16">
            <a:extLst>
              <a:ext uri="{FF2B5EF4-FFF2-40B4-BE49-F238E27FC236}">
                <a16:creationId xmlns="" xmlns:a16="http://schemas.microsoft.com/office/drawing/2014/main" id="{1F968367-CCF6-4F6B-BA8C-058873E7AF94}"/>
              </a:ext>
            </a:extLst>
          </p:cNvPr>
          <p:cNvSpPr>
            <a:spLocks noChangeArrowheads="1"/>
          </p:cNvSpPr>
          <p:nvPr/>
        </p:nvSpPr>
        <p:spPr bwMode="auto">
          <a:xfrm>
            <a:off x="4211960" y="908719"/>
            <a:ext cx="4680520" cy="5391319"/>
          </a:xfrm>
          <a:prstGeom prst="round2Diag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ts val="600"/>
              </a:spcBef>
              <a:buFont typeface="Arial" panose="020B0604020202020204" pitchFamily="34" charset="0"/>
              <a:buChar char="•"/>
            </a:pPr>
            <a:r>
              <a:rPr lang="it-IT" sz="1400" u="none" dirty="0">
                <a:solidFill>
                  <a:schemeClr val="tx1"/>
                </a:solidFill>
              </a:rPr>
              <a:t>Informazione</a:t>
            </a:r>
          </a:p>
          <a:p>
            <a:pPr marL="171450" indent="-171450">
              <a:spcBef>
                <a:spcPts val="600"/>
              </a:spcBef>
              <a:buFont typeface="Arial" panose="020B0604020202020204" pitchFamily="34" charset="0"/>
              <a:buChar char="•"/>
            </a:pPr>
            <a:r>
              <a:rPr lang="it-IT" sz="1400" u="none" dirty="0">
                <a:solidFill>
                  <a:schemeClr val="tx1"/>
                </a:solidFill>
              </a:rPr>
              <a:t>Modalità di ingresso in azienda</a:t>
            </a:r>
          </a:p>
          <a:p>
            <a:pPr marL="171450" indent="-171450">
              <a:spcBef>
                <a:spcPts val="600"/>
              </a:spcBef>
              <a:buFont typeface="Arial" panose="020B0604020202020204" pitchFamily="34" charset="0"/>
              <a:buChar char="•"/>
            </a:pPr>
            <a:r>
              <a:rPr lang="it-IT" sz="1400" u="none" dirty="0">
                <a:solidFill>
                  <a:schemeClr val="tx1"/>
                </a:solidFill>
              </a:rPr>
              <a:t>Modalità di accesso dei fornitori esterni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Pulizia e sanificazione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Precauzioni igieniche personali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Dispositivi di Protezione Individuale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Gestione spazi comuni (mensa, spogliatoi aree fumatori, distributori di bevande e snack)</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Organizzazione aziendale (turnazioni, trasferte e smart work e rimodulazione dei livelli produttivi)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Gestione entrata e uscita dei dipendenti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Spostamenti interni, riunioni, eventi interni e formazione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Gestione di una persona sintomatica in azienda</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Sorveglianza Sanitaria, Medico Competente e RLS</a:t>
            </a:r>
          </a:p>
          <a:p>
            <a:pPr marL="171450" indent="-171450">
              <a:spcBef>
                <a:spcPts val="600"/>
              </a:spcBef>
              <a:buFont typeface="Arial" panose="020B0604020202020204" pitchFamily="34" charset="0"/>
              <a:buChar char="•"/>
            </a:pPr>
            <a:r>
              <a:rPr lang="it-IT" sz="1400" u="none" dirty="0">
                <a:solidFill>
                  <a:schemeClr val="tx1"/>
                </a:solidFill>
                <a:ea typeface="Trebuchet MS"/>
                <a:cs typeface="Arial" charset="0"/>
              </a:rPr>
              <a:t>Aggiornamento del protocollo di regolamentazione</a:t>
            </a:r>
            <a:endParaRPr lang="it-IT" sz="1400" u="none"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5121859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4">
            <a:extLst>
              <a:ext uri="{FF2B5EF4-FFF2-40B4-BE49-F238E27FC236}">
                <a16:creationId xmlns="" xmlns:a16="http://schemas.microsoft.com/office/drawing/2014/main" id="{CB87D2F4-3CF5-4231-812C-472E0B7A4C6C}"/>
              </a:ext>
            </a:extLst>
          </p:cNvPr>
          <p:cNvSpPr txBox="1">
            <a:spLocks/>
          </p:cNvSpPr>
          <p:nvPr/>
        </p:nvSpPr>
        <p:spPr>
          <a:xfrm>
            <a:off x="251520" y="1844824"/>
            <a:ext cx="8640960" cy="3114408"/>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r>
              <a:rPr lang="it-IT" sz="2000" u="none" dirty="0">
                <a:solidFill>
                  <a:srgbClr val="F08100"/>
                </a:solidFill>
              </a:rPr>
              <a:t>Rimanere a casa </a:t>
            </a:r>
            <a:r>
              <a:rPr lang="it-IT" sz="2000" u="none" dirty="0"/>
              <a:t>in caso di febbre (&gt;37.5°) o altri sintomi influenzali e chiamare il medico di famiglia e l’Autorità sanitaria</a:t>
            </a:r>
          </a:p>
          <a:p>
            <a:pPr fontAlgn="auto">
              <a:spcAft>
                <a:spcPts val="0"/>
              </a:spcAft>
            </a:pPr>
            <a:r>
              <a:rPr lang="it-IT" sz="2000" u="none" dirty="0">
                <a:solidFill>
                  <a:srgbClr val="F08100"/>
                </a:solidFill>
              </a:rPr>
              <a:t>Non entrare o permanere in azienda </a:t>
            </a:r>
            <a:r>
              <a:rPr lang="it-IT" sz="2000" u="none" dirty="0"/>
              <a:t>in condizioni di pericolo (influenza, provenienza da zone a rischio, contatto con persone positive) e dichiararlo tempestivamente</a:t>
            </a:r>
          </a:p>
          <a:p>
            <a:pPr fontAlgn="auto">
              <a:spcAft>
                <a:spcPts val="0"/>
              </a:spcAft>
            </a:pPr>
            <a:r>
              <a:rPr lang="it-IT" sz="2000" u="none" dirty="0">
                <a:solidFill>
                  <a:srgbClr val="F08100"/>
                </a:solidFill>
              </a:rPr>
              <a:t>Rispettare</a:t>
            </a:r>
            <a:r>
              <a:rPr lang="it-IT" sz="2000" u="none" dirty="0"/>
              <a:t> tutte le disposizioni (mantenere distanza di sicurezza, tenere corretti comportamenti di igiene)</a:t>
            </a:r>
          </a:p>
          <a:p>
            <a:pPr fontAlgn="auto">
              <a:spcAft>
                <a:spcPts val="0"/>
              </a:spcAft>
            </a:pPr>
            <a:r>
              <a:rPr lang="it-IT" sz="2000" u="none" dirty="0">
                <a:solidFill>
                  <a:srgbClr val="F08100"/>
                </a:solidFill>
              </a:rPr>
              <a:t>Informare </a:t>
            </a:r>
            <a:r>
              <a:rPr lang="it-IT" sz="2000" u="none" dirty="0"/>
              <a:t>tempestivamente il datore di lavoro di qualsiasi sintomo influenzale, mantenendo adeguata distanza dalla altre persone</a:t>
            </a:r>
          </a:p>
          <a:p>
            <a:pPr fontAlgn="auto">
              <a:spcAft>
                <a:spcPts val="0"/>
              </a:spcAft>
            </a:pPr>
            <a:endParaRPr lang="it-IT" sz="2000" u="none" dirty="0"/>
          </a:p>
          <a:p>
            <a:pPr marL="0" indent="0" fontAlgn="auto">
              <a:spcAft>
                <a:spcPts val="0"/>
              </a:spcAft>
              <a:buNone/>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p:txBody>
      </p:sp>
      <p:sp>
        <p:nvSpPr>
          <p:cNvPr id="2" name="Segnaposto numero diapositiva 1"/>
          <p:cNvSpPr>
            <a:spLocks noGrp="1"/>
          </p:cNvSpPr>
          <p:nvPr>
            <p:ph type="sldNum" sz="quarter" idx="12"/>
          </p:nvPr>
        </p:nvSpPr>
        <p:spPr/>
        <p:txBody>
          <a:bodyPr/>
          <a:lstStyle/>
          <a:p>
            <a:fld id="{08D320EE-CC74-4450-89AF-B6C6DDCE11E1}" type="slidenum">
              <a:rPr lang="it-IT" smtClean="0"/>
              <a:pPr/>
              <a:t>28</a:t>
            </a:fld>
            <a:endParaRPr lang="it-IT" dirty="0"/>
          </a:p>
        </p:txBody>
      </p:sp>
      <p:sp>
        <p:nvSpPr>
          <p:cNvPr id="4" name="Titolo 3"/>
          <p:cNvSpPr>
            <a:spLocks noGrp="1"/>
          </p:cNvSpPr>
          <p:nvPr>
            <p:ph type="title"/>
          </p:nvPr>
        </p:nvSpPr>
        <p:spPr/>
        <p:txBody>
          <a:bodyPr/>
          <a:lstStyle/>
          <a:p>
            <a:r>
              <a:rPr lang="it-IT" dirty="0"/>
              <a:t>Informazione</a:t>
            </a:r>
          </a:p>
        </p:txBody>
      </p:sp>
      <p:sp>
        <p:nvSpPr>
          <p:cNvPr id="8" name="Freccia a destra 23">
            <a:extLst>
              <a:ext uri="{FF2B5EF4-FFF2-40B4-BE49-F238E27FC236}">
                <a16:creationId xmlns="" xmlns:a16="http://schemas.microsoft.com/office/drawing/2014/main" id="{AD9280F9-1518-4CDF-8FBA-C3016CF4442B}"/>
              </a:ext>
            </a:extLst>
          </p:cNvPr>
          <p:cNvSpPr>
            <a:spLocks noChangeArrowheads="1"/>
          </p:cNvSpPr>
          <p:nvPr/>
        </p:nvSpPr>
        <p:spPr bwMode="auto">
          <a:xfrm rot="5400000">
            <a:off x="4321968" y="1389059"/>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10" name="Rettangolo con angoli diagonali arrotondati 13">
            <a:extLst>
              <a:ext uri="{FF2B5EF4-FFF2-40B4-BE49-F238E27FC236}">
                <a16:creationId xmlns="" xmlns:a16="http://schemas.microsoft.com/office/drawing/2014/main" id="{129ED5B2-5263-42EE-8235-D206535F9401}"/>
              </a:ext>
            </a:extLst>
          </p:cNvPr>
          <p:cNvSpPr/>
          <p:nvPr/>
        </p:nvSpPr>
        <p:spPr>
          <a:xfrm>
            <a:off x="971600" y="5133909"/>
            <a:ext cx="7200800" cy="959388"/>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Adeguata formazione ai lavoratori circa il complesso delle misure adottate e sul corretto uso dei DPI</a:t>
            </a:r>
          </a:p>
        </p:txBody>
      </p:sp>
      <p:pic>
        <p:nvPicPr>
          <p:cNvPr id="11" name="Immagine 10"/>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
        <p:nvSpPr>
          <p:cNvPr id="5" name="Rettangolo arrotondato 18">
            <a:extLst>
              <a:ext uri="{FF2B5EF4-FFF2-40B4-BE49-F238E27FC236}">
                <a16:creationId xmlns="" xmlns:a16="http://schemas.microsoft.com/office/drawing/2014/main" id="{286E85A5-0B67-4135-A8F9-43B30EB9A863}"/>
              </a:ext>
            </a:extLst>
          </p:cNvPr>
          <p:cNvSpPr>
            <a:spLocks noGrp="1"/>
          </p:cNvSpPr>
          <p:nvPr>
            <p:ph sz="quarter" idx="1"/>
          </p:nvPr>
        </p:nvSpPr>
        <p:spPr bwMode="auto">
          <a:xfrm>
            <a:off x="250825" y="908050"/>
            <a:ext cx="8642350" cy="504726"/>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anchor="ctr"/>
          <a:lstStyle/>
          <a:p>
            <a:pPr marL="0" indent="0" algn="ctr">
              <a:buNone/>
              <a:defRPr/>
            </a:pPr>
            <a:r>
              <a:rPr lang="it-IT" sz="2400" dirty="0">
                <a:solidFill>
                  <a:schemeClr val="bg1"/>
                </a:solidFill>
              </a:rPr>
              <a:t>Obbligo di informare i lavoratori sulle norme anti-contagio</a:t>
            </a:r>
            <a:endParaRPr lang="it-IT" sz="2400" u="none" dirty="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xmlns="" val="227045977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29</a:t>
            </a:fld>
            <a:endParaRPr lang="it-IT" dirty="0"/>
          </a:p>
        </p:txBody>
      </p:sp>
      <p:sp>
        <p:nvSpPr>
          <p:cNvPr id="4" name="Titolo 3"/>
          <p:cNvSpPr>
            <a:spLocks noGrp="1"/>
          </p:cNvSpPr>
          <p:nvPr>
            <p:ph type="title"/>
          </p:nvPr>
        </p:nvSpPr>
        <p:spPr/>
        <p:txBody>
          <a:bodyPr/>
          <a:lstStyle/>
          <a:p>
            <a:r>
              <a:rPr lang="it-IT" dirty="0"/>
              <a:t>Modalità di accesso in azienda</a:t>
            </a:r>
          </a:p>
        </p:txBody>
      </p:sp>
      <p:sp>
        <p:nvSpPr>
          <p:cNvPr id="7" name="Segnaposto contenuto 6">
            <a:extLst>
              <a:ext uri="{FF2B5EF4-FFF2-40B4-BE49-F238E27FC236}">
                <a16:creationId xmlns="" xmlns:a16="http://schemas.microsoft.com/office/drawing/2014/main" id="{5362FAD3-1F1B-4FBF-8105-70D8AADE83AB}"/>
              </a:ext>
            </a:extLst>
          </p:cNvPr>
          <p:cNvSpPr>
            <a:spLocks noGrp="1"/>
          </p:cNvSpPr>
          <p:nvPr>
            <p:ph sz="quarter" idx="1"/>
          </p:nvPr>
        </p:nvSpPr>
        <p:spPr>
          <a:xfrm>
            <a:off x="251520" y="908050"/>
            <a:ext cx="8640960" cy="4933218"/>
          </a:xfrm>
        </p:spPr>
        <p:txBody>
          <a:bodyPr/>
          <a:lstStyle/>
          <a:p>
            <a:pPr>
              <a:spcBef>
                <a:spcPts val="1200"/>
              </a:spcBef>
            </a:pPr>
            <a:r>
              <a:rPr lang="it-IT" sz="2000" dirty="0"/>
              <a:t>Prima dell’accesso in azienda il personale può essere sottoposto al </a:t>
            </a:r>
            <a:r>
              <a:rPr lang="it-IT" sz="2000" dirty="0">
                <a:solidFill>
                  <a:srgbClr val="F08100"/>
                </a:solidFill>
              </a:rPr>
              <a:t>controllo della temperatura corporea</a:t>
            </a:r>
            <a:r>
              <a:rPr lang="it-IT" sz="2000" dirty="0"/>
              <a:t>, all’esame con termoscanner o ad altre misure di triage alternativo</a:t>
            </a:r>
          </a:p>
          <a:p>
            <a:pPr>
              <a:spcBef>
                <a:spcPts val="1200"/>
              </a:spcBef>
            </a:pPr>
            <a:r>
              <a:rPr lang="it-IT" sz="2000" dirty="0"/>
              <a:t>Per precludere l’accesso a chi ha avuto contratti stretti con soggetti positivi o proviene da zone a rischio, l’azienda può richiedere la </a:t>
            </a:r>
            <a:r>
              <a:rPr lang="it-IT" sz="2000" dirty="0">
                <a:solidFill>
                  <a:srgbClr val="F08100"/>
                </a:solidFill>
              </a:rPr>
              <a:t>compilazione di specifica autodichiarazione</a:t>
            </a:r>
          </a:p>
          <a:p>
            <a:pPr>
              <a:spcBef>
                <a:spcPts val="1200"/>
              </a:spcBef>
            </a:pPr>
            <a:r>
              <a:rPr lang="it-IT" sz="2000" dirty="0"/>
              <a:t>Per il reintegro in azienda, il lavoratore </a:t>
            </a:r>
            <a:r>
              <a:rPr lang="it-IT" sz="2000" u="sng" dirty="0"/>
              <a:t>deve</a:t>
            </a:r>
            <a:r>
              <a:rPr lang="it-IT" sz="2000" dirty="0"/>
              <a:t> presentare </a:t>
            </a:r>
            <a:r>
              <a:rPr lang="it-IT" sz="2000" dirty="0">
                <a:solidFill>
                  <a:srgbClr val="F08100"/>
                </a:solidFill>
              </a:rPr>
              <a:t>certificazione medica di «negativizzazione» del tampone</a:t>
            </a:r>
            <a:r>
              <a:rPr lang="it-IT" sz="2000" dirty="0"/>
              <a:t> e per assenze dal lavoro &gt;60gg sottoporsi a visita medica prima di rientrare a lavoro</a:t>
            </a:r>
          </a:p>
          <a:p>
            <a:pPr>
              <a:spcBef>
                <a:spcPts val="1200"/>
              </a:spcBef>
            </a:pPr>
            <a:r>
              <a:rPr lang="it-IT" sz="2000" dirty="0"/>
              <a:t>Favorire </a:t>
            </a:r>
            <a:r>
              <a:rPr lang="it-IT" sz="2000" dirty="0">
                <a:solidFill>
                  <a:srgbClr val="F08100"/>
                </a:solidFill>
              </a:rPr>
              <a:t>orari ingresso e/o uscita scaglionati </a:t>
            </a:r>
            <a:r>
              <a:rPr lang="it-IT" sz="2000" dirty="0"/>
              <a:t>e se possibile individuare </a:t>
            </a:r>
            <a:r>
              <a:rPr lang="it-IT" sz="2000" dirty="0">
                <a:solidFill>
                  <a:srgbClr val="F08100"/>
                </a:solidFill>
              </a:rPr>
              <a:t>porte separate </a:t>
            </a:r>
            <a:r>
              <a:rPr lang="it-IT" sz="2000" dirty="0"/>
              <a:t>di entrata e uscita dai locali aziendali</a:t>
            </a:r>
          </a:p>
          <a:p>
            <a:pPr>
              <a:spcBef>
                <a:spcPts val="1200"/>
              </a:spcBef>
            </a:pPr>
            <a:r>
              <a:rPr lang="it-IT" sz="2000" dirty="0"/>
              <a:t>Garantire la presenza di </a:t>
            </a:r>
            <a:r>
              <a:rPr lang="it-IT" sz="2000" dirty="0">
                <a:solidFill>
                  <a:srgbClr val="F08100"/>
                </a:solidFill>
              </a:rPr>
              <a:t>detergenti</a:t>
            </a:r>
            <a:r>
              <a:rPr lang="it-IT" sz="2000" dirty="0"/>
              <a:t> segnalati da apposite indicazioni</a:t>
            </a:r>
          </a:p>
          <a:p>
            <a:pPr>
              <a:spcBef>
                <a:spcPts val="1200"/>
              </a:spcBef>
            </a:pPr>
            <a:r>
              <a:rPr lang="it-IT" sz="2000" dirty="0"/>
              <a:t>L’azienda deve fornire </a:t>
            </a:r>
            <a:r>
              <a:rPr lang="it-IT" sz="2000" dirty="0">
                <a:solidFill>
                  <a:srgbClr val="F08100"/>
                </a:solidFill>
              </a:rPr>
              <a:t>massima collaborazione </a:t>
            </a:r>
            <a:r>
              <a:rPr lang="it-IT" sz="2000" dirty="0"/>
              <a:t>all’autorità sanitaria competente</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8373017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3</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Introduzione</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COVID è un rischio sul lavoro?</a:t>
            </a:r>
            <a:endParaRPr lang="it-IT" altLang="ja-JP" sz="2400" b="1" u="none" dirty="0">
              <a:solidFill>
                <a:srgbClr val="06397C"/>
              </a:solidFill>
              <a:latin typeface="Trebuchet MS" pitchFamily="34" charset="0"/>
              <a:ea typeface="+mn-ea"/>
              <a:cs typeface="+mn-cs"/>
            </a:endParaRP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1268413"/>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xmlns="" val="285085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30</a:t>
            </a:fld>
            <a:endParaRPr lang="it-IT" dirty="0"/>
          </a:p>
        </p:txBody>
      </p:sp>
      <p:sp>
        <p:nvSpPr>
          <p:cNvPr id="3" name="Segnaposto contenuto 2"/>
          <p:cNvSpPr>
            <a:spLocks noGrp="1"/>
          </p:cNvSpPr>
          <p:nvPr>
            <p:ph sz="quarter" idx="1"/>
          </p:nvPr>
        </p:nvSpPr>
        <p:spPr>
          <a:xfrm>
            <a:off x="284479" y="2500513"/>
            <a:ext cx="8651195" cy="3736799"/>
          </a:xfrm>
        </p:spPr>
        <p:txBody>
          <a:bodyPr/>
          <a:lstStyle/>
          <a:p>
            <a:r>
              <a:rPr lang="it-IT" sz="2000" dirty="0"/>
              <a:t>Gli autisti dei mezzi di trasporto devono </a:t>
            </a:r>
            <a:r>
              <a:rPr lang="it-IT" sz="2000" dirty="0">
                <a:solidFill>
                  <a:srgbClr val="F08100"/>
                </a:solidFill>
              </a:rPr>
              <a:t>rimanere a bordo</a:t>
            </a:r>
          </a:p>
          <a:p>
            <a:r>
              <a:rPr lang="it-IT" sz="2000" dirty="0">
                <a:solidFill>
                  <a:srgbClr val="F08100"/>
                </a:solidFill>
              </a:rPr>
              <a:t>Distanza di sicurezza o utilizzo DPI </a:t>
            </a:r>
            <a:r>
              <a:rPr lang="it-IT" sz="2000" dirty="0"/>
              <a:t>per attività carico/scarico</a:t>
            </a:r>
          </a:p>
          <a:p>
            <a:r>
              <a:rPr lang="it-IT" sz="2000" dirty="0"/>
              <a:t>Inserire il materiale da consegnare in contenitori/buste indossando (consigliabile) i guanti monouso</a:t>
            </a:r>
          </a:p>
          <a:p>
            <a:r>
              <a:rPr lang="it-IT" sz="2000" dirty="0">
                <a:solidFill>
                  <a:srgbClr val="F08100"/>
                </a:solidFill>
              </a:rPr>
              <a:t>Servizi igienici dedicati </a:t>
            </a:r>
            <a:r>
              <a:rPr lang="it-IT" sz="2000" dirty="0"/>
              <a:t>al personale esterno</a:t>
            </a:r>
          </a:p>
          <a:p>
            <a:r>
              <a:rPr lang="it-IT" sz="2000" dirty="0"/>
              <a:t>Le aziende in appalto devono ricevere adeguata formazione </a:t>
            </a:r>
          </a:p>
          <a:p>
            <a:r>
              <a:rPr lang="it-IT" sz="2000" dirty="0"/>
              <a:t>L’azienda committente </a:t>
            </a:r>
            <a:r>
              <a:rPr lang="it-IT" sz="2000" dirty="0">
                <a:solidFill>
                  <a:srgbClr val="F08100"/>
                </a:solidFill>
              </a:rPr>
              <a:t>deve consegnare informativa </a:t>
            </a:r>
            <a:r>
              <a:rPr lang="it-IT" sz="2000" dirty="0"/>
              <a:t>completa all’appaltatrice e vigila sul rispetto delle disposizioni</a:t>
            </a:r>
          </a:p>
          <a:p>
            <a:r>
              <a:rPr lang="it-IT" sz="2000" dirty="0"/>
              <a:t>L’azienda appaltatrice deve </a:t>
            </a:r>
            <a:r>
              <a:rPr lang="it-IT" sz="2000" dirty="0">
                <a:solidFill>
                  <a:srgbClr val="F08100"/>
                </a:solidFill>
              </a:rPr>
              <a:t>informare immediatamente </a:t>
            </a:r>
            <a:r>
              <a:rPr lang="it-IT" sz="2000" dirty="0"/>
              <a:t>il committente di positività di un suo dipendente</a:t>
            </a:r>
          </a:p>
          <a:p>
            <a:endParaRPr lang="it-IT" sz="2000" dirty="0"/>
          </a:p>
        </p:txBody>
      </p:sp>
      <p:sp>
        <p:nvSpPr>
          <p:cNvPr id="4" name="Titolo 3"/>
          <p:cNvSpPr>
            <a:spLocks noGrp="1"/>
          </p:cNvSpPr>
          <p:nvPr>
            <p:ph type="title"/>
          </p:nvPr>
        </p:nvSpPr>
        <p:spPr/>
        <p:txBody>
          <a:bodyPr/>
          <a:lstStyle/>
          <a:p>
            <a:r>
              <a:rPr lang="it-IT" dirty="0"/>
              <a:t>Modalità di accesso fornitori esterni</a:t>
            </a:r>
          </a:p>
        </p:txBody>
      </p:sp>
      <p:sp>
        <p:nvSpPr>
          <p:cNvPr id="6" name="Freccia a destra 23">
            <a:extLst>
              <a:ext uri="{FF2B5EF4-FFF2-40B4-BE49-F238E27FC236}">
                <a16:creationId xmlns="" xmlns:a16="http://schemas.microsoft.com/office/drawing/2014/main" id="{909BDDAA-3C7B-46EB-91EB-F8F825190DE4}"/>
              </a:ext>
            </a:extLst>
          </p:cNvPr>
          <p:cNvSpPr>
            <a:spLocks noChangeArrowheads="1"/>
          </p:cNvSpPr>
          <p:nvPr/>
        </p:nvSpPr>
        <p:spPr bwMode="auto">
          <a:xfrm rot="5400000">
            <a:off x="4321968" y="2060848"/>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
        <p:nvSpPr>
          <p:cNvPr id="5" name="Rettangolo arrotondato 18">
            <a:extLst>
              <a:ext uri="{FF2B5EF4-FFF2-40B4-BE49-F238E27FC236}">
                <a16:creationId xmlns="" xmlns:a16="http://schemas.microsoft.com/office/drawing/2014/main" id="{FB2E9F6B-6B52-46A6-95B1-4226C978383F}"/>
              </a:ext>
            </a:extLst>
          </p:cNvPr>
          <p:cNvSpPr txBox="1">
            <a:spLocks/>
          </p:cNvSpPr>
          <p:nvPr/>
        </p:nvSpPr>
        <p:spPr bwMode="auto">
          <a:xfrm>
            <a:off x="316385" y="908050"/>
            <a:ext cx="8604331" cy="1224806"/>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anchor="ctr">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spcBef>
                <a:spcPts val="0"/>
              </a:spcBef>
              <a:buNone/>
            </a:pPr>
            <a:r>
              <a:rPr lang="it-IT" sz="2400" u="none" dirty="0">
                <a:solidFill>
                  <a:schemeClr val="bg1"/>
                </a:solidFill>
              </a:rPr>
              <a:t>Ridurre le occasioni di contatto con personale aziendale con procedure di ingresso, transito, uscita, con modalità, percorsi e tempistiche predefiniti</a:t>
            </a:r>
          </a:p>
        </p:txBody>
      </p:sp>
    </p:spTree>
    <p:extLst>
      <p:ext uri="{BB962C8B-B14F-4D97-AF65-F5344CB8AC3E}">
        <p14:creationId xmlns:p14="http://schemas.microsoft.com/office/powerpoint/2010/main" xmlns="" val="15302732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31</a:t>
            </a:fld>
            <a:endParaRPr lang="it-IT" dirty="0"/>
          </a:p>
        </p:txBody>
      </p:sp>
      <p:sp>
        <p:nvSpPr>
          <p:cNvPr id="5" name="Rettangolo con angoli diagonali arrotondati 11">
            <a:extLst>
              <a:ext uri="{FF2B5EF4-FFF2-40B4-BE49-F238E27FC236}">
                <a16:creationId xmlns="" xmlns:a16="http://schemas.microsoft.com/office/drawing/2014/main" id="{3730D1C0-0926-4036-9402-C3F91B25D98F}"/>
              </a:ext>
            </a:extLst>
          </p:cNvPr>
          <p:cNvSpPr>
            <a:spLocks noGrp="1"/>
          </p:cNvSpPr>
          <p:nvPr>
            <p:ph sz="quarter" idx="1"/>
          </p:nvPr>
        </p:nvSpPr>
        <p:spPr>
          <a:xfrm>
            <a:off x="251520" y="5157192"/>
            <a:ext cx="8640960" cy="936104"/>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marL="0" lvl="0" indent="0" algn="ctr">
              <a:spcBef>
                <a:spcPts val="575"/>
              </a:spcBef>
              <a:buClr>
                <a:srgbClr val="F08100"/>
              </a:buClr>
              <a:buSzPct val="85000"/>
              <a:buNone/>
              <a:defRPr/>
            </a:pPr>
            <a:r>
              <a:rPr lang="it-IT" altLang="it-IT" sz="2000" b="1" u="none" dirty="0">
                <a:solidFill>
                  <a:schemeClr val="bg1"/>
                </a:solidFill>
                <a:latin typeface="Trebuchet MS" pitchFamily="34" charset="0"/>
              </a:rPr>
              <a:t>L’organizzazione aziendale è la prima misura utile a garantire il distanziamento sociale</a:t>
            </a:r>
          </a:p>
        </p:txBody>
      </p:sp>
      <p:sp>
        <p:nvSpPr>
          <p:cNvPr id="4" name="Titolo 3"/>
          <p:cNvSpPr>
            <a:spLocks noGrp="1"/>
          </p:cNvSpPr>
          <p:nvPr>
            <p:ph type="title"/>
          </p:nvPr>
        </p:nvSpPr>
        <p:spPr/>
        <p:txBody>
          <a:bodyPr/>
          <a:lstStyle/>
          <a:p>
            <a:r>
              <a:rPr lang="it-IT" dirty="0"/>
              <a:t>Organizzazione aziendale</a:t>
            </a:r>
          </a:p>
        </p:txBody>
      </p:sp>
      <p:sp>
        <p:nvSpPr>
          <p:cNvPr id="6" name="Segnaposto contenuto 2">
            <a:extLst>
              <a:ext uri="{FF2B5EF4-FFF2-40B4-BE49-F238E27FC236}">
                <a16:creationId xmlns="" xmlns:a16="http://schemas.microsoft.com/office/drawing/2014/main" id="{C632FFCE-1F6F-4D07-B662-10A4E099ED3B}"/>
              </a:ext>
            </a:extLst>
          </p:cNvPr>
          <p:cNvSpPr txBox="1">
            <a:spLocks/>
          </p:cNvSpPr>
          <p:nvPr/>
        </p:nvSpPr>
        <p:spPr>
          <a:xfrm>
            <a:off x="251520" y="908050"/>
            <a:ext cx="8640961" cy="4393158"/>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fontAlgn="auto">
              <a:spcAft>
                <a:spcPts val="0"/>
              </a:spcAft>
              <a:buNone/>
            </a:pPr>
            <a:r>
              <a:rPr lang="it-IT" sz="2000" u="none" dirty="0"/>
              <a:t>Per le aziende che non possono fare ricorso allo smart working e che possono continuare la propria attività, il datore di lavoro deve garantire adeguate condizioni di supporto al lavoratore e all’attività. A tal fine può:</a:t>
            </a:r>
          </a:p>
          <a:p>
            <a:pPr fontAlgn="auto">
              <a:spcAft>
                <a:spcPts val="0"/>
              </a:spcAft>
            </a:pPr>
            <a:r>
              <a:rPr lang="it-IT" sz="2000" u="none" dirty="0"/>
              <a:t>Rimodulare i livelli produttivi con un piano di turnazione </a:t>
            </a:r>
          </a:p>
          <a:p>
            <a:pPr fontAlgn="auto">
              <a:spcAft>
                <a:spcPts val="0"/>
              </a:spcAft>
            </a:pPr>
            <a:r>
              <a:rPr lang="it-IT" sz="2000" u="none" dirty="0"/>
              <a:t>Utilizzare tutti gli spazi per riposizionare le postazioni di lavoro</a:t>
            </a:r>
          </a:p>
          <a:p>
            <a:pPr fontAlgn="auto">
              <a:spcAft>
                <a:spcPts val="0"/>
              </a:spcAft>
            </a:pPr>
            <a:r>
              <a:rPr lang="it-IT" sz="2000" u="none" dirty="0"/>
              <a:t>Incentivare l’uso  di forme di trasporto verso il luogo di lavoro con adeguato distanziamento sociale, favorendo il mezzo privato rispetto al quello pubblico</a:t>
            </a:r>
          </a:p>
          <a:p>
            <a:pPr marL="0" indent="0" fontAlgn="auto">
              <a:spcAft>
                <a:spcPts val="0"/>
              </a:spcAft>
              <a:buNone/>
            </a:pPr>
            <a:endParaRPr lang="it-IT" sz="2000" u="none" dirty="0"/>
          </a:p>
          <a:p>
            <a:pPr marL="0" indent="0" fontAlgn="auto">
              <a:spcAft>
                <a:spcPts val="0"/>
              </a:spcAft>
              <a:buNone/>
            </a:pPr>
            <a:r>
              <a:rPr lang="it-IT" sz="2000" u="none" dirty="0"/>
              <a:t>Sono sospesi e annullati trasferte e viaggi di lavoro (non indispensabili allo svolgimento dell’attività lavorativa)</a:t>
            </a:r>
          </a:p>
          <a:p>
            <a:pPr marL="0" indent="0" fontAlgn="auto">
              <a:spcAft>
                <a:spcPts val="0"/>
              </a:spcAft>
              <a:buNone/>
            </a:pPr>
            <a:endParaRPr lang="it-IT" sz="2000" u="none"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34527298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32</a:t>
            </a:fld>
            <a:endParaRPr lang="it-IT" dirty="0"/>
          </a:p>
        </p:txBody>
      </p:sp>
      <p:sp>
        <p:nvSpPr>
          <p:cNvPr id="3" name="Segnaposto contenuto 2"/>
          <p:cNvSpPr>
            <a:spLocks noGrp="1"/>
          </p:cNvSpPr>
          <p:nvPr>
            <p:ph sz="quarter" idx="1"/>
          </p:nvPr>
        </p:nvSpPr>
        <p:spPr/>
        <p:txBody>
          <a:bodyPr/>
          <a:lstStyle/>
          <a:p>
            <a:pPr marL="0" indent="0">
              <a:buNone/>
            </a:pPr>
            <a:r>
              <a:rPr lang="it-IT" sz="2400" dirty="0"/>
              <a:t>Per quanto riguarda gli spostamenti interni, riunioni, eventi interni e formazione …</a:t>
            </a:r>
          </a:p>
          <a:p>
            <a:pPr marL="0" indent="0">
              <a:buNone/>
            </a:pPr>
            <a:endParaRPr lang="it-IT" sz="2400" dirty="0"/>
          </a:p>
        </p:txBody>
      </p:sp>
      <p:sp>
        <p:nvSpPr>
          <p:cNvPr id="4" name="Titolo 3"/>
          <p:cNvSpPr>
            <a:spLocks noGrp="1"/>
          </p:cNvSpPr>
          <p:nvPr>
            <p:ph type="title"/>
          </p:nvPr>
        </p:nvSpPr>
        <p:spPr/>
        <p:txBody>
          <a:bodyPr/>
          <a:lstStyle/>
          <a:p>
            <a:r>
              <a:rPr lang="it-IT" dirty="0"/>
              <a:t>Spostamenti interni, riunioni ecc.</a:t>
            </a:r>
          </a:p>
        </p:txBody>
      </p:sp>
      <p:sp>
        <p:nvSpPr>
          <p:cNvPr id="10" name="CasellaDiTesto 9">
            <a:extLst>
              <a:ext uri="{FF2B5EF4-FFF2-40B4-BE49-F238E27FC236}">
                <a16:creationId xmlns="" xmlns:a16="http://schemas.microsoft.com/office/drawing/2014/main" id="{5A8A0C21-EE24-4891-8BD1-06B661FFA576}"/>
              </a:ext>
            </a:extLst>
          </p:cNvPr>
          <p:cNvSpPr txBox="1"/>
          <p:nvPr/>
        </p:nvSpPr>
        <p:spPr>
          <a:xfrm>
            <a:off x="395536" y="2492132"/>
            <a:ext cx="8352928" cy="1123712"/>
          </a:xfrm>
          <a:prstGeom prst="roundRect">
            <a:avLst/>
          </a:prstGeom>
          <a:solidFill>
            <a:srgbClr val="CDF9CB"/>
          </a:solidFill>
        </p:spPr>
        <p:txBody>
          <a:bodyPr wrap="square" rtlCol="0">
            <a:spAutoFit/>
          </a:bodyPr>
          <a:lstStyle/>
          <a:p>
            <a:r>
              <a:rPr lang="it-IT" sz="2000" u="none" dirty="0">
                <a:latin typeface="+mn-lt"/>
              </a:rPr>
              <a:t>Nell’impossibilità di collegamenti a distanza, la partecipazione a riunioni deve essere ridotta al minimo e garantendo il distanziamento sociale e un’adeguata pulizia e/o areazione dei locali</a:t>
            </a:r>
          </a:p>
        </p:txBody>
      </p:sp>
      <p:sp>
        <p:nvSpPr>
          <p:cNvPr id="11" name="CasellaDiTesto 10">
            <a:extLst>
              <a:ext uri="{FF2B5EF4-FFF2-40B4-BE49-F238E27FC236}">
                <a16:creationId xmlns="" xmlns:a16="http://schemas.microsoft.com/office/drawing/2014/main" id="{6497C370-2BBE-4559-B311-9F4556F05395}"/>
              </a:ext>
            </a:extLst>
          </p:cNvPr>
          <p:cNvSpPr txBox="1"/>
          <p:nvPr/>
        </p:nvSpPr>
        <p:spPr>
          <a:xfrm>
            <a:off x="395536" y="1861290"/>
            <a:ext cx="8352928" cy="442674"/>
          </a:xfrm>
          <a:prstGeom prst="roundRect">
            <a:avLst/>
          </a:prstGeom>
          <a:solidFill>
            <a:srgbClr val="FFE6CC"/>
          </a:solidFill>
        </p:spPr>
        <p:txBody>
          <a:bodyPr wrap="square" rtlCol="0">
            <a:spAutoFit/>
          </a:bodyPr>
          <a:lstStyle/>
          <a:p>
            <a:r>
              <a:rPr lang="it-IT" sz="2000" u="none" dirty="0">
                <a:latin typeface="+mn-lt"/>
              </a:rPr>
              <a:t>Gli spostamenti interni devono essere minimizzati</a:t>
            </a:r>
          </a:p>
        </p:txBody>
      </p:sp>
      <p:sp>
        <p:nvSpPr>
          <p:cNvPr id="12" name="CasellaDiTesto 11">
            <a:extLst>
              <a:ext uri="{FF2B5EF4-FFF2-40B4-BE49-F238E27FC236}">
                <a16:creationId xmlns="" xmlns:a16="http://schemas.microsoft.com/office/drawing/2014/main" id="{A0A45336-B492-4BDC-BB98-A2EED571E2EA}"/>
              </a:ext>
            </a:extLst>
          </p:cNvPr>
          <p:cNvSpPr txBox="1"/>
          <p:nvPr/>
        </p:nvSpPr>
        <p:spPr>
          <a:xfrm>
            <a:off x="395536" y="3804012"/>
            <a:ext cx="8352928" cy="2145268"/>
          </a:xfrm>
          <a:prstGeom prst="roundRect">
            <a:avLst/>
          </a:prstGeom>
          <a:solidFill>
            <a:srgbClr val="CBE3F2"/>
          </a:solidFill>
        </p:spPr>
        <p:txBody>
          <a:bodyPr wrap="square" rtlCol="0">
            <a:spAutoFit/>
          </a:bodyPr>
          <a:lstStyle/>
          <a:p>
            <a:r>
              <a:rPr lang="it-IT" sz="2000" u="none" dirty="0">
                <a:latin typeface="+mn-lt"/>
              </a:rPr>
              <a:t>Per la formazione si privilegiano forme a distanza come videoconferenza ed e-learning</a:t>
            </a:r>
          </a:p>
          <a:p>
            <a:r>
              <a:rPr lang="it-IT" sz="2000" u="none" dirty="0">
                <a:latin typeface="+mn-lt"/>
              </a:rPr>
              <a:t>Il mancato completamento dell’aggiornamento della formazione professionale e/o abilitante entro i termini previsti, non comporta l’impossibilità a continuare lo svolgimento dello specifico ruolo/funzione</a:t>
            </a:r>
          </a:p>
        </p:txBody>
      </p:sp>
      <p:pic>
        <p:nvPicPr>
          <p:cNvPr id="8" name="Immagine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23902986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33</a:t>
            </a:fld>
            <a:endParaRPr lang="it-IT" dirty="0"/>
          </a:p>
        </p:txBody>
      </p:sp>
      <p:sp>
        <p:nvSpPr>
          <p:cNvPr id="3" name="Segnaposto contenuto 2"/>
          <p:cNvSpPr>
            <a:spLocks noGrp="1"/>
          </p:cNvSpPr>
          <p:nvPr>
            <p:ph sz="quarter" idx="1"/>
          </p:nvPr>
        </p:nvSpPr>
        <p:spPr/>
        <p:txBody>
          <a:bodyPr/>
          <a:lstStyle/>
          <a:p>
            <a:pPr marL="0" indent="0">
              <a:buNone/>
            </a:pPr>
            <a:r>
              <a:rPr lang="it-IT" sz="2400" dirty="0"/>
              <a:t>… mensa, spogliatoi, aree fumatori, distributore di bevande e/o snack</a:t>
            </a:r>
          </a:p>
          <a:p>
            <a:pPr marL="0" indent="0">
              <a:buNone/>
            </a:pPr>
            <a:endParaRPr lang="it-IT" sz="2400" dirty="0"/>
          </a:p>
          <a:p>
            <a:pPr marL="0" indent="0">
              <a:buNone/>
            </a:pPr>
            <a:r>
              <a:rPr lang="it-IT" sz="2400" dirty="0"/>
              <a:t>L’</a:t>
            </a:r>
            <a:r>
              <a:rPr lang="it-IT" sz="2400" dirty="0">
                <a:solidFill>
                  <a:srgbClr val="F08100"/>
                </a:solidFill>
              </a:rPr>
              <a:t>accesso</a:t>
            </a:r>
            <a:r>
              <a:rPr lang="it-IT" sz="2400" dirty="0"/>
              <a:t> agli spazi comuni è </a:t>
            </a:r>
            <a:r>
              <a:rPr lang="it-IT" sz="2400" b="1" dirty="0">
                <a:solidFill>
                  <a:srgbClr val="F08100"/>
                </a:solidFill>
              </a:rPr>
              <a:t>contingentato</a:t>
            </a:r>
          </a:p>
          <a:p>
            <a:pPr marL="0" indent="0">
              <a:buNone/>
            </a:pPr>
            <a:r>
              <a:rPr lang="it-IT" sz="2400" dirty="0"/>
              <a:t>Deve essere prevista:</a:t>
            </a:r>
          </a:p>
          <a:p>
            <a:r>
              <a:rPr lang="it-IT" sz="2400" dirty="0"/>
              <a:t>Ventilazione continua dei locali</a:t>
            </a:r>
          </a:p>
          <a:p>
            <a:r>
              <a:rPr lang="it-IT" sz="2400" dirty="0"/>
              <a:t>Tempo ridotto di permanenza</a:t>
            </a:r>
          </a:p>
          <a:p>
            <a:r>
              <a:rPr lang="it-IT" sz="2400" dirty="0"/>
              <a:t>Mantenimento della distanza di sicurezza</a:t>
            </a:r>
          </a:p>
          <a:p>
            <a:r>
              <a:rPr lang="it-IT" sz="2400" dirty="0"/>
              <a:t>Sanificazione periodica e pulizia giornaliera, con appositi detergenti dei locali mensa, tastiere dei distributori di bevande e snack</a:t>
            </a:r>
          </a:p>
          <a:p>
            <a:pPr marL="0" indent="0">
              <a:buNone/>
            </a:pPr>
            <a:endParaRPr lang="it-IT" sz="2400" dirty="0"/>
          </a:p>
          <a:p>
            <a:pPr marL="0" indent="0">
              <a:buNone/>
            </a:pPr>
            <a:endParaRPr lang="it-IT" sz="2400" dirty="0"/>
          </a:p>
        </p:txBody>
      </p:sp>
      <p:sp>
        <p:nvSpPr>
          <p:cNvPr id="4" name="Titolo 3"/>
          <p:cNvSpPr>
            <a:spLocks noGrp="1"/>
          </p:cNvSpPr>
          <p:nvPr>
            <p:ph type="title"/>
          </p:nvPr>
        </p:nvSpPr>
        <p:spPr/>
        <p:txBody>
          <a:bodyPr/>
          <a:lstStyle/>
          <a:p>
            <a:r>
              <a:rPr lang="it-IT" dirty="0"/>
              <a:t>Gestione degli spazi comuni </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12489951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34</a:t>
            </a:fld>
            <a:endParaRPr lang="it-IT" dirty="0"/>
          </a:p>
        </p:txBody>
      </p:sp>
      <p:sp>
        <p:nvSpPr>
          <p:cNvPr id="4" name="Titolo 3"/>
          <p:cNvSpPr>
            <a:spLocks noGrp="1"/>
          </p:cNvSpPr>
          <p:nvPr>
            <p:ph type="title"/>
          </p:nvPr>
        </p:nvSpPr>
        <p:spPr/>
        <p:txBody>
          <a:bodyPr/>
          <a:lstStyle/>
          <a:p>
            <a:r>
              <a:rPr lang="it-IT" dirty="0"/>
              <a:t>Pulizia e sanificazione</a:t>
            </a:r>
          </a:p>
        </p:txBody>
      </p:sp>
      <p:sp>
        <p:nvSpPr>
          <p:cNvPr id="10" name="Segnaposto contenuto 9">
            <a:extLst>
              <a:ext uri="{FF2B5EF4-FFF2-40B4-BE49-F238E27FC236}">
                <a16:creationId xmlns="" xmlns:a16="http://schemas.microsoft.com/office/drawing/2014/main" id="{52F2DE59-3658-42B8-B11E-21728ECF1BA0}"/>
              </a:ext>
            </a:extLst>
          </p:cNvPr>
          <p:cNvSpPr>
            <a:spLocks noGrp="1"/>
          </p:cNvSpPr>
          <p:nvPr>
            <p:ph sz="quarter" idx="1"/>
          </p:nvPr>
        </p:nvSpPr>
        <p:spPr>
          <a:xfrm>
            <a:off x="251520" y="916196"/>
            <a:ext cx="8640960" cy="5465132"/>
          </a:xfrm>
        </p:spPr>
        <p:txBody>
          <a:bodyPr/>
          <a:lstStyle/>
          <a:p>
            <a:pPr marL="0" indent="0">
              <a:buNone/>
            </a:pPr>
            <a:r>
              <a:rPr lang="it-IT" sz="2000" dirty="0"/>
              <a:t>L’azienda deve assicurare la </a:t>
            </a:r>
            <a:r>
              <a:rPr lang="it-IT" sz="2000" dirty="0">
                <a:solidFill>
                  <a:srgbClr val="F08100"/>
                </a:solidFill>
              </a:rPr>
              <a:t>pulizia giornaliera</a:t>
            </a:r>
            <a:r>
              <a:rPr lang="it-IT" sz="2000" dirty="0"/>
              <a:t>, la </a:t>
            </a:r>
            <a:r>
              <a:rPr lang="it-IT" sz="2000" dirty="0">
                <a:solidFill>
                  <a:srgbClr val="F08100"/>
                </a:solidFill>
              </a:rPr>
              <a:t>sanificazione periodica </a:t>
            </a:r>
            <a:r>
              <a:rPr lang="it-IT" sz="2000" dirty="0"/>
              <a:t>e un adeguato </a:t>
            </a:r>
            <a:r>
              <a:rPr lang="it-IT" sz="2000" dirty="0">
                <a:solidFill>
                  <a:srgbClr val="F08100"/>
                </a:solidFill>
              </a:rPr>
              <a:t>ricambio d’aria</a:t>
            </a:r>
            <a:r>
              <a:rPr lang="it-IT" sz="2000" dirty="0"/>
              <a:t> dei locali, degli ambienti, delle postazioni di lavoro e delle aree comuni e di svago </a:t>
            </a:r>
          </a:p>
          <a:p>
            <a:r>
              <a:rPr lang="it-IT" sz="2000" dirty="0"/>
              <a:t>In presenza di una persona con COVID-19 all’interno dei locali aziendali, procedere alla loro pulizia e sanificazione prima di poter essere riutilizzati</a:t>
            </a:r>
          </a:p>
          <a:p>
            <a:r>
              <a:rPr lang="it-IT" sz="2000" dirty="0"/>
              <a:t>Nelle aree geografiche più colpite è necessario effettuare, alla riapertura aziendale, una sanificazione straordinaria in aggiunta alle normali attività di pulizia</a:t>
            </a:r>
          </a:p>
          <a:p>
            <a:r>
              <a:rPr lang="it-IT" sz="2000" dirty="0"/>
              <a:t>Il personale che effettua tali operazioni deve adottare procedure idonee e avere requisiti professionali idonei</a:t>
            </a:r>
          </a:p>
          <a:p>
            <a:endParaRPr lang="it-IT" sz="2000" dirty="0"/>
          </a:p>
        </p:txBody>
      </p:sp>
      <p:sp>
        <p:nvSpPr>
          <p:cNvPr id="11" name="Rettangolo con angoli diagonali arrotondati 13">
            <a:extLst>
              <a:ext uri="{FF2B5EF4-FFF2-40B4-BE49-F238E27FC236}">
                <a16:creationId xmlns="" xmlns:a16="http://schemas.microsoft.com/office/drawing/2014/main" id="{381DAAFC-037F-4672-BD36-C041707A03FE}"/>
              </a:ext>
            </a:extLst>
          </p:cNvPr>
          <p:cNvSpPr/>
          <p:nvPr/>
        </p:nvSpPr>
        <p:spPr>
          <a:xfrm>
            <a:off x="378532" y="4869160"/>
            <a:ext cx="8386935" cy="1074279"/>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sz="2000" b="1" u="none" dirty="0"/>
              <a:t>Per la decontaminazione, possono essere usati prodotti contenenti l’ipoclorito di sodio 0,1% oppure etanolo al 70% dopo pulizia con un detergente neutro</a:t>
            </a:r>
            <a:endParaRPr lang="it-IT" altLang="it-IT" sz="2000" b="1" u="none" dirty="0">
              <a:solidFill>
                <a:schemeClr val="bg1"/>
              </a:solidFill>
              <a:latin typeface="Trebuchet MS" pitchFamily="34" charset="0"/>
            </a:endParaRPr>
          </a:p>
        </p:txBody>
      </p:sp>
      <p:pic>
        <p:nvPicPr>
          <p:cNvPr id="6" name="Immagin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20970410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35</a:t>
            </a:fld>
            <a:endParaRPr lang="it-IT" dirty="0"/>
          </a:p>
        </p:txBody>
      </p:sp>
      <p:sp>
        <p:nvSpPr>
          <p:cNvPr id="3" name="Segnaposto contenuto 2"/>
          <p:cNvSpPr>
            <a:spLocks noGrp="1"/>
          </p:cNvSpPr>
          <p:nvPr>
            <p:ph sz="quarter" idx="1"/>
          </p:nvPr>
        </p:nvSpPr>
        <p:spPr>
          <a:xfrm>
            <a:off x="251520" y="908720"/>
            <a:ext cx="8640960" cy="4536504"/>
          </a:xfrm>
        </p:spPr>
        <p:txBody>
          <a:bodyPr/>
          <a:lstStyle/>
          <a:p>
            <a:pPr marL="0" indent="0" algn="ctr">
              <a:buNone/>
            </a:pPr>
            <a:r>
              <a:rPr lang="it-IT" sz="2400" b="1" dirty="0">
                <a:solidFill>
                  <a:srgbClr val="F08100"/>
                </a:solidFill>
                <a:ea typeface="Trebuchet MS"/>
                <a:cs typeface="Arial" charset="0"/>
              </a:rPr>
              <a:t>Tutto il personale presente in azienda è obbligato </a:t>
            </a:r>
            <a:br>
              <a:rPr lang="it-IT" sz="2400" b="1" dirty="0">
                <a:solidFill>
                  <a:srgbClr val="F08100"/>
                </a:solidFill>
                <a:ea typeface="Trebuchet MS"/>
                <a:cs typeface="Arial" charset="0"/>
              </a:rPr>
            </a:br>
            <a:r>
              <a:rPr lang="it-IT" sz="2400" b="1" dirty="0">
                <a:solidFill>
                  <a:srgbClr val="F08100"/>
                </a:solidFill>
                <a:ea typeface="Trebuchet MS"/>
                <a:cs typeface="Arial" charset="0"/>
              </a:rPr>
              <a:t>ad adottare tutte le precauzioni igieniche, </a:t>
            </a:r>
            <a:br>
              <a:rPr lang="it-IT" sz="2400" b="1" dirty="0">
                <a:solidFill>
                  <a:srgbClr val="F08100"/>
                </a:solidFill>
                <a:ea typeface="Trebuchet MS"/>
                <a:cs typeface="Arial" charset="0"/>
              </a:rPr>
            </a:br>
            <a:r>
              <a:rPr lang="it-IT" sz="2400" b="1" dirty="0">
                <a:solidFill>
                  <a:srgbClr val="F08100"/>
                </a:solidFill>
                <a:ea typeface="Trebuchet MS"/>
                <a:cs typeface="Arial" charset="0"/>
              </a:rPr>
              <a:t>in particolare per le mani</a:t>
            </a:r>
          </a:p>
          <a:p>
            <a:pPr marL="0" indent="0" algn="ctr">
              <a:buNone/>
            </a:pPr>
            <a:endParaRPr lang="it-IT" sz="2400" b="1" dirty="0">
              <a:solidFill>
                <a:srgbClr val="F08100"/>
              </a:solidFill>
              <a:ea typeface="Trebuchet MS"/>
              <a:cs typeface="Arial" charset="0"/>
            </a:endParaRPr>
          </a:p>
          <a:p>
            <a:r>
              <a:rPr lang="it-IT" sz="2400" dirty="0">
                <a:cs typeface="Arial" charset="0"/>
              </a:rPr>
              <a:t>I preposti e le funzioni di controllo vigilano su questo obbligo ed eventualmente su specifiche disposizioni integrative aziendali</a:t>
            </a:r>
          </a:p>
          <a:p>
            <a:r>
              <a:rPr lang="it-IT" sz="2400" dirty="0">
                <a:cs typeface="Arial" charset="0"/>
              </a:rPr>
              <a:t>Il datore di lavoro deve mettere a disposizione soluzioni idroalcoliche per il lavaggio delle mani, in alternativa ad acqua e sapone</a:t>
            </a:r>
          </a:p>
          <a:p>
            <a:r>
              <a:rPr lang="it-IT" sz="2400" dirty="0">
                <a:cs typeface="Arial" charset="0"/>
              </a:rPr>
              <a:t>I detergenti devono essere accessibili a tutti anche grazie a dispenser facilmente individuabili</a:t>
            </a:r>
          </a:p>
          <a:p>
            <a:pPr marL="0" indent="0">
              <a:buNone/>
            </a:pPr>
            <a:endParaRPr lang="it-IT" sz="2400" dirty="0"/>
          </a:p>
          <a:p>
            <a:pPr marL="0" indent="0">
              <a:buNone/>
            </a:pPr>
            <a:endParaRPr lang="it-IT" sz="2400" dirty="0"/>
          </a:p>
        </p:txBody>
      </p:sp>
      <p:sp>
        <p:nvSpPr>
          <p:cNvPr id="4" name="Titolo 3"/>
          <p:cNvSpPr>
            <a:spLocks noGrp="1"/>
          </p:cNvSpPr>
          <p:nvPr>
            <p:ph type="title"/>
          </p:nvPr>
        </p:nvSpPr>
        <p:spPr/>
        <p:txBody>
          <a:bodyPr/>
          <a:lstStyle/>
          <a:p>
            <a:r>
              <a:rPr lang="it-IT" dirty="0"/>
              <a:t>Precauzioni igieniche personali</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9835124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Approfondimento. Lavarsi le mani</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36</a:t>
            </a:fld>
            <a:endParaRPr lang="it-IT" dirty="0"/>
          </a:p>
        </p:txBody>
      </p:sp>
      <p:pic>
        <p:nvPicPr>
          <p:cNvPr id="10" name="Immagine 9"/>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51521" y="1052736"/>
            <a:ext cx="8631222" cy="5040560"/>
          </a:xfrm>
          <a:prstGeom prst="rect">
            <a:avLst/>
          </a:prstGeom>
          <a:noFill/>
        </p:spPr>
      </p:pic>
      <p:pic>
        <p:nvPicPr>
          <p:cNvPr id="5" name="Immagin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21260993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Approfondimento. Lavarsi le mani</a:t>
            </a:r>
          </a:p>
        </p:txBody>
      </p:sp>
      <p:sp>
        <p:nvSpPr>
          <p:cNvPr id="2" name="Segnaposto numero diapositiva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8D320EE-CC74-4450-89AF-B6C6DDCE11E1}" type="slidenum">
              <a:rPr kumimoji="0" lang="it-IT" sz="1400" b="1" i="0" u="none" strike="noStrike" kern="1200" cap="none" spc="0" normalizeH="0" baseline="0" noProof="0" smtClean="0">
                <a:ln>
                  <a:noFill/>
                </a:ln>
                <a:solidFill>
                  <a:srgbClr val="FFFFFF"/>
                </a:solidFill>
                <a:effectLst/>
                <a:uLnTx/>
                <a:uFillTx/>
                <a:latin typeface="Trebuchet MS" pitchFamily="34" charset="0"/>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it-IT" sz="1400" b="1" i="0" u="none" strike="noStrike" kern="1200" cap="none" spc="0" normalizeH="0" baseline="0" noProof="0" dirty="0">
              <a:ln>
                <a:noFill/>
              </a:ln>
              <a:solidFill>
                <a:srgbClr val="FFFFFF"/>
              </a:solidFill>
              <a:effectLst/>
              <a:uLnTx/>
              <a:uFillTx/>
              <a:latin typeface="Trebuchet MS" pitchFamily="34" charset="0"/>
              <a:ea typeface="+mj-ea"/>
              <a:cs typeface="+mj-cs"/>
            </a:endParaRPr>
          </a:p>
        </p:txBody>
      </p:sp>
      <p:pic>
        <p:nvPicPr>
          <p:cNvPr id="5" name="Immagine 4">
            <a:extLst>
              <a:ext uri="{FF2B5EF4-FFF2-40B4-BE49-F238E27FC236}">
                <a16:creationId xmlns="" xmlns:a16="http://schemas.microsoft.com/office/drawing/2014/main" id="{48DB9E1B-02CB-41FD-9F30-07C1C7EDA2A4}"/>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b="11151"/>
          <a:stretch/>
        </p:blipFill>
        <p:spPr>
          <a:xfrm>
            <a:off x="1056008" y="876973"/>
            <a:ext cx="7031983" cy="5418892"/>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322713531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38</a:t>
            </a:fld>
            <a:endParaRPr lang="it-IT" dirty="0"/>
          </a:p>
        </p:txBody>
      </p:sp>
      <p:sp>
        <p:nvSpPr>
          <p:cNvPr id="4" name="Titolo 3"/>
          <p:cNvSpPr>
            <a:spLocks noGrp="1"/>
          </p:cNvSpPr>
          <p:nvPr>
            <p:ph type="title"/>
          </p:nvPr>
        </p:nvSpPr>
        <p:spPr/>
        <p:txBody>
          <a:bodyPr/>
          <a:lstStyle/>
          <a:p>
            <a:r>
              <a:rPr lang="it-IT" sz="2700" dirty="0"/>
              <a:t>Gestione di una persona sintomatica in azienda</a:t>
            </a:r>
          </a:p>
        </p:txBody>
      </p:sp>
      <p:graphicFrame>
        <p:nvGraphicFramePr>
          <p:cNvPr id="9" name="Segnaposto contenuto 8">
            <a:extLst>
              <a:ext uri="{FF2B5EF4-FFF2-40B4-BE49-F238E27FC236}">
                <a16:creationId xmlns="" xmlns:a16="http://schemas.microsoft.com/office/drawing/2014/main" id="{F5D290BA-5B51-4D22-8012-DF32F468DD33}"/>
              </a:ext>
            </a:extLst>
          </p:cNvPr>
          <p:cNvGraphicFramePr>
            <a:graphicFrameLocks noGrp="1"/>
          </p:cNvGraphicFramePr>
          <p:nvPr>
            <p:ph sz="quarter" idx="1"/>
            <p:extLst>
              <p:ext uri="{D42A27DB-BD31-4B8C-83A1-F6EECF244321}">
                <p14:modId xmlns:p14="http://schemas.microsoft.com/office/powerpoint/2010/main" xmlns="" val="123778493"/>
              </p:ext>
            </p:extLst>
          </p:nvPr>
        </p:nvGraphicFramePr>
        <p:xfrm>
          <a:off x="250825" y="908050"/>
          <a:ext cx="8641655" cy="5185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xmlns="" val="6258011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39</a:t>
            </a:fld>
            <a:endParaRPr lang="it-IT" dirty="0"/>
          </a:p>
        </p:txBody>
      </p:sp>
      <p:sp>
        <p:nvSpPr>
          <p:cNvPr id="7" name="Titolo 6"/>
          <p:cNvSpPr>
            <a:spLocks noGrp="1"/>
          </p:cNvSpPr>
          <p:nvPr>
            <p:ph type="ctrTitle"/>
          </p:nvPr>
        </p:nvSpPr>
        <p:spPr/>
        <p:txBody>
          <a:bodyPr/>
          <a:lstStyle/>
          <a:p>
            <a:r>
              <a:rPr lang="it-IT" dirty="0"/>
              <a:t>Riepilogo</a:t>
            </a: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9113" y="143096"/>
            <a:ext cx="612000" cy="612000"/>
          </a:xfrm>
          <a:prstGeom prst="rect">
            <a:avLst/>
          </a:prstGeom>
        </p:spPr>
      </p:pic>
      <p:sp>
        <p:nvSpPr>
          <p:cNvPr id="6" name="Segnaposto contenuto 7">
            <a:extLst>
              <a:ext uri="{FF2B5EF4-FFF2-40B4-BE49-F238E27FC236}">
                <a16:creationId xmlns="" xmlns:a16="http://schemas.microsoft.com/office/drawing/2014/main" id="{3B5D1E61-3095-4E1E-A1C8-77F74ADBC9E2}"/>
              </a:ext>
            </a:extLst>
          </p:cNvPr>
          <p:cNvSpPr>
            <a:spLocks noGrp="1"/>
          </p:cNvSpPr>
          <p:nvPr>
            <p:ph sz="quarter" idx="13"/>
          </p:nvPr>
        </p:nvSpPr>
        <p:spPr>
          <a:xfrm>
            <a:off x="250825" y="908050"/>
            <a:ext cx="8634413" cy="5184775"/>
          </a:xfrm>
        </p:spPr>
        <p:txBody>
          <a:bodyPr/>
          <a:lstStyle/>
          <a:p>
            <a:pPr marL="0" indent="0">
              <a:spcBef>
                <a:spcPts val="1200"/>
              </a:spcBef>
              <a:buNone/>
            </a:pPr>
            <a:r>
              <a:rPr lang="it-IT" sz="2400" dirty="0"/>
              <a:t>In questa sezione sono state esaminate le misure che si applicano in un ambiente di lavoro per la riduzione del contagio e in particolare:</a:t>
            </a:r>
          </a:p>
          <a:p>
            <a:pPr lvl="0"/>
            <a:r>
              <a:rPr lang="it-IT" sz="2400" dirty="0">
                <a:ea typeface="Trebuchet MS"/>
                <a:cs typeface="Arial" charset="0"/>
              </a:rPr>
              <a:t>Misure organizzative per ridurre al minimo le interazioni tra le persone</a:t>
            </a:r>
          </a:p>
          <a:p>
            <a:pPr lvl="0"/>
            <a:r>
              <a:rPr lang="it-IT" sz="2400" dirty="0">
                <a:ea typeface="Trebuchet MS"/>
                <a:cs typeface="Arial" charset="0"/>
              </a:rPr>
              <a:t>Misure igieniche sia personali che di pulizia e sanificazione degli ambienti</a:t>
            </a:r>
          </a:p>
          <a:p>
            <a:r>
              <a:rPr lang="it-IT" sz="2400" dirty="0">
                <a:ea typeface="Trebuchet MS"/>
                <a:cs typeface="Arial" charset="0"/>
              </a:rPr>
              <a:t>Misure per l’ingresso dei lavoratori e dei fornitori degli ambienti di lavoro</a:t>
            </a:r>
          </a:p>
          <a:p>
            <a:pPr marL="0" indent="0">
              <a:spcBef>
                <a:spcPts val="1200"/>
              </a:spcBef>
              <a:buNone/>
            </a:pPr>
            <a:endParaRPr lang="it-IT" sz="2400" dirty="0"/>
          </a:p>
        </p:txBody>
      </p:sp>
    </p:spTree>
    <p:extLst>
      <p:ext uri="{BB962C8B-B14F-4D97-AF65-F5344CB8AC3E}">
        <p14:creationId xmlns:p14="http://schemas.microsoft.com/office/powerpoint/2010/main" xmlns="" val="6734888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a:t>
            </a:fld>
            <a:endParaRPr lang="it-IT" dirty="0"/>
          </a:p>
        </p:txBody>
      </p:sp>
      <p:sp>
        <p:nvSpPr>
          <p:cNvPr id="5" name="Segnaposto contenuto 4"/>
          <p:cNvSpPr>
            <a:spLocks noGrp="1"/>
          </p:cNvSpPr>
          <p:nvPr>
            <p:ph sz="quarter" idx="1"/>
          </p:nvPr>
        </p:nvSpPr>
        <p:spPr/>
        <p:txBody>
          <a:bodyPr/>
          <a:lstStyle/>
          <a:p>
            <a:pPr marL="0" indent="0">
              <a:buNone/>
            </a:pPr>
            <a:r>
              <a:rPr lang="it-IT" dirty="0"/>
              <a:t>I coronavirus sono virus respiratori e possono causare malattie che vanno dal comune raffreddore a sindromi respiratorie come:</a:t>
            </a:r>
          </a:p>
          <a:p>
            <a:r>
              <a:rPr lang="it-IT" dirty="0"/>
              <a:t>MERS (sindrome respiratoria mediorientale, </a:t>
            </a:r>
            <a:r>
              <a:rPr lang="it-IT" i="1" dirty="0"/>
              <a:t>Middle East respiratory syndrome</a:t>
            </a:r>
            <a:r>
              <a:rPr lang="it-IT" dirty="0"/>
              <a:t>)</a:t>
            </a:r>
          </a:p>
          <a:p>
            <a:r>
              <a:rPr lang="it-IT" dirty="0"/>
              <a:t>SARS (sindrome respiratoria acute grave, </a:t>
            </a:r>
            <a:r>
              <a:rPr lang="it-IT" i="1" dirty="0"/>
              <a:t>Severe acute respiratory syndrome</a:t>
            </a:r>
            <a:r>
              <a:rPr lang="it-IT" dirty="0"/>
              <a:t>)</a:t>
            </a:r>
          </a:p>
          <a:p>
            <a:pPr marL="0" indent="0">
              <a:buNone/>
            </a:pPr>
            <a:endParaRPr lang="it-IT" dirty="0"/>
          </a:p>
        </p:txBody>
      </p:sp>
      <p:sp>
        <p:nvSpPr>
          <p:cNvPr id="4" name="Titolo 3"/>
          <p:cNvSpPr>
            <a:spLocks noGrp="1"/>
          </p:cNvSpPr>
          <p:nvPr>
            <p:ph type="title"/>
          </p:nvPr>
        </p:nvSpPr>
        <p:spPr/>
        <p:txBody>
          <a:bodyPr/>
          <a:lstStyle/>
          <a:p>
            <a:r>
              <a:rPr lang="it-IT" dirty="0"/>
              <a:t>Cosa sono i coronavirus e il Covid-19</a:t>
            </a:r>
          </a:p>
        </p:txBody>
      </p:sp>
      <p:sp>
        <p:nvSpPr>
          <p:cNvPr id="6" name="Rettangolo con angoli diagonali arrotondati 13">
            <a:extLst>
              <a:ext uri="{FF2B5EF4-FFF2-40B4-BE49-F238E27FC236}">
                <a16:creationId xmlns="" xmlns:a16="http://schemas.microsoft.com/office/drawing/2014/main" id="{186F954D-3912-417A-9890-44B1A8DD6D89}"/>
              </a:ext>
            </a:extLst>
          </p:cNvPr>
          <p:cNvSpPr/>
          <p:nvPr/>
        </p:nvSpPr>
        <p:spPr>
          <a:xfrm>
            <a:off x="971600" y="4293096"/>
            <a:ext cx="7200800" cy="1368152"/>
          </a:xfrm>
          <a:prstGeom prst="round2DiagRect">
            <a:avLst/>
          </a:prstGeom>
          <a:solidFill>
            <a:srgbClr val="00C2B2"/>
          </a:solidFill>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endParaRPr lang="it-IT" altLang="it-IT" sz="2000" b="1" u="none" dirty="0">
              <a:solidFill>
                <a:schemeClr val="bg1"/>
              </a:solidFill>
              <a:latin typeface="Trebuchet MS" pitchFamily="34" charset="0"/>
            </a:endParaRPr>
          </a:p>
          <a:p>
            <a:pPr marL="68263" algn="ctr">
              <a:spcBef>
                <a:spcPts val="575"/>
              </a:spcBef>
              <a:buClr>
                <a:srgbClr val="F08100"/>
              </a:buClr>
              <a:buSzPct val="85000"/>
              <a:defRPr/>
            </a:pPr>
            <a:r>
              <a:rPr lang="it-IT" altLang="it-IT" sz="2000" b="1" u="none" dirty="0">
                <a:solidFill>
                  <a:schemeClr val="bg1"/>
                </a:solidFill>
                <a:latin typeface="Trebuchet MS" pitchFamily="34" charset="0"/>
              </a:rPr>
              <a:t>I  </a:t>
            </a:r>
            <a:r>
              <a:rPr lang="it-IT" sz="2000" b="1" u="none" dirty="0">
                <a:solidFill>
                  <a:schemeClr val="bg1"/>
                </a:solidFill>
                <a:latin typeface="Trebuchet MS" pitchFamily="34" charset="0"/>
              </a:rPr>
              <a:t>SARS-CoV-2 è il nome del nuovo coronavirus, </a:t>
            </a:r>
            <a:br>
              <a:rPr lang="it-IT" sz="2000" b="1" u="none" dirty="0">
                <a:solidFill>
                  <a:schemeClr val="bg1"/>
                </a:solidFill>
                <a:latin typeface="Trebuchet MS" pitchFamily="34" charset="0"/>
              </a:rPr>
            </a:br>
            <a:r>
              <a:rPr lang="it-IT" sz="2000" b="1" u="none" dirty="0">
                <a:solidFill>
                  <a:schemeClr val="bg1"/>
                </a:solidFill>
                <a:latin typeface="Trebuchet MS" pitchFamily="34" charset="0"/>
              </a:rPr>
              <a:t>mentre COVID-19 è chiamata la malattia d</a:t>
            </a:r>
            <a:br>
              <a:rPr lang="it-IT" sz="2000" b="1" u="none" dirty="0">
                <a:solidFill>
                  <a:schemeClr val="bg1"/>
                </a:solidFill>
                <a:latin typeface="Trebuchet MS" pitchFamily="34" charset="0"/>
              </a:rPr>
            </a:br>
            <a:r>
              <a:rPr lang="it-IT" sz="2000" b="1" u="none" dirty="0">
                <a:solidFill>
                  <a:schemeClr val="bg1"/>
                </a:solidFill>
                <a:latin typeface="Trebuchet MS" pitchFamily="34" charset="0"/>
              </a:rPr>
              <a:t>a esso provocata</a:t>
            </a:r>
          </a:p>
          <a:p>
            <a:pPr marL="68263" lvl="0" algn="ctr">
              <a:spcBef>
                <a:spcPts val="575"/>
              </a:spcBef>
              <a:buClr>
                <a:srgbClr val="F08100"/>
              </a:buClr>
              <a:buSzPct val="85000"/>
              <a:defRPr/>
            </a:pPr>
            <a:endParaRPr lang="it-IT" altLang="it-IT" sz="2000" b="1" u="none" dirty="0">
              <a:solidFill>
                <a:schemeClr val="bg1"/>
              </a:solidFill>
              <a:latin typeface="Trebuchet MS" pitchFamily="34" charset="0"/>
            </a:endParaRPr>
          </a:p>
        </p:txBody>
      </p:sp>
      <p:pic>
        <p:nvPicPr>
          <p:cNvPr id="7" name="Elemento grafico 9">
            <a:extLst>
              <a:ext uri="{FF2B5EF4-FFF2-40B4-BE49-F238E27FC236}">
                <a16:creationId xmlns="" xmlns:a16="http://schemas.microsoft.com/office/drawing/2014/main" id="{EE371409-4412-4E1B-922B-B311244606CC}"/>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534790" y="4725144"/>
            <a:ext cx="1396357" cy="1399626"/>
          </a:xfrm>
          <a:prstGeom prst="rect">
            <a:avLst/>
          </a:prstGeom>
        </p:spPr>
      </p:pic>
      <p:pic>
        <p:nvPicPr>
          <p:cNvPr id="3" name="Immagin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26217472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40</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COVID è un rischio sul lavoro?</a:t>
            </a:r>
            <a:endParaRPr lang="it-IT" altLang="ja-JP" sz="2400" b="1" u="none" dirty="0">
              <a:solidFill>
                <a:schemeClr val="bg1">
                  <a:lumMod val="75000"/>
                </a:schemeClr>
              </a:solidFill>
              <a:latin typeface="Trebuchet MS" pitchFamily="34" charset="0"/>
              <a:ea typeface="+mn-ea"/>
              <a:cs typeface="+mn-cs"/>
            </a:endParaRP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Protezione dal contagio nei luoghi di lavoro</a:t>
            </a:r>
          </a:p>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Dispositivi di protezione</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3257341"/>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xmlns="" val="23193759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41</a:t>
            </a:fld>
            <a:endParaRPr lang="it-IT" dirty="0"/>
          </a:p>
        </p:txBody>
      </p:sp>
      <p:sp>
        <p:nvSpPr>
          <p:cNvPr id="3" name="Titolo 2"/>
          <p:cNvSpPr>
            <a:spLocks noGrp="1"/>
          </p:cNvSpPr>
          <p:nvPr>
            <p:ph type="title"/>
          </p:nvPr>
        </p:nvSpPr>
        <p:spPr/>
        <p:txBody>
          <a:bodyPr/>
          <a:lstStyle/>
          <a:p>
            <a:r>
              <a:rPr lang="it-IT" dirty="0"/>
              <a:t>Dispositivi di protezione collettiva</a:t>
            </a:r>
          </a:p>
        </p:txBody>
      </p:sp>
      <p:graphicFrame>
        <p:nvGraphicFramePr>
          <p:cNvPr id="8" name="Segnaposto contenuto 5">
            <a:extLst>
              <a:ext uri="{FF2B5EF4-FFF2-40B4-BE49-F238E27FC236}">
                <a16:creationId xmlns="" xmlns:a16="http://schemas.microsoft.com/office/drawing/2014/main" id="{0F88E816-1932-4F12-8EBD-3086504AEE1C}"/>
              </a:ext>
            </a:extLst>
          </p:cNvPr>
          <p:cNvGraphicFramePr>
            <a:graphicFrameLocks noGrp="1"/>
          </p:cNvGraphicFramePr>
          <p:nvPr>
            <p:ph sz="quarter" idx="1"/>
            <p:extLst>
              <p:ext uri="{D42A27DB-BD31-4B8C-83A1-F6EECF244321}">
                <p14:modId xmlns:p14="http://schemas.microsoft.com/office/powerpoint/2010/main" xmlns="" val="3135925428"/>
              </p:ext>
            </p:extLst>
          </p:nvPr>
        </p:nvGraphicFramePr>
        <p:xfrm>
          <a:off x="250130" y="908719"/>
          <a:ext cx="8642350" cy="274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egnaposto contenuto 5">
            <a:extLst>
              <a:ext uri="{FF2B5EF4-FFF2-40B4-BE49-F238E27FC236}">
                <a16:creationId xmlns="" xmlns:a16="http://schemas.microsoft.com/office/drawing/2014/main" id="{EEDC8B70-33E3-4148-9B1B-9D6691343C1D}"/>
              </a:ext>
            </a:extLst>
          </p:cNvPr>
          <p:cNvGraphicFramePr>
            <a:graphicFrameLocks/>
          </p:cNvGraphicFramePr>
          <p:nvPr>
            <p:extLst>
              <p:ext uri="{D42A27DB-BD31-4B8C-83A1-F6EECF244321}">
                <p14:modId xmlns:p14="http://schemas.microsoft.com/office/powerpoint/2010/main" xmlns="" val="1753169388"/>
              </p:ext>
            </p:extLst>
          </p:nvPr>
        </p:nvGraphicFramePr>
        <p:xfrm>
          <a:off x="250130" y="3284984"/>
          <a:ext cx="8642350"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Immagine 3"/>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2644770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42</a:t>
            </a:fld>
            <a:endParaRPr lang="it-IT" dirty="0"/>
          </a:p>
        </p:txBody>
      </p:sp>
      <p:sp>
        <p:nvSpPr>
          <p:cNvPr id="4" name="Segnaposto contenuto 3"/>
          <p:cNvSpPr>
            <a:spLocks noGrp="1"/>
          </p:cNvSpPr>
          <p:nvPr>
            <p:ph sz="quarter" idx="1"/>
          </p:nvPr>
        </p:nvSpPr>
        <p:spPr>
          <a:xfrm>
            <a:off x="251520" y="908050"/>
            <a:ext cx="8640960" cy="5391989"/>
          </a:xfrm>
        </p:spPr>
        <p:txBody>
          <a:bodyPr/>
          <a:lstStyle/>
          <a:p>
            <a:pPr marL="1966913" indent="0" algn="l">
              <a:buNone/>
            </a:pPr>
            <a:r>
              <a:rPr lang="it-IT" altLang="ja-JP" sz="2000" i="1" dirty="0">
                <a:latin typeface="Trebuchet MS" charset="0"/>
              </a:rPr>
              <a:t>«qualsiasi attrezzatura destinata </a:t>
            </a:r>
            <a:r>
              <a:rPr lang="it-IT" sz="2000" i="1" dirty="0">
                <a:latin typeface="Trebuchet MS" charset="0"/>
              </a:rPr>
              <a:t>ad essere indossata e tenuta dal lavoratore allo scopo di proteggerlo contro uno o più rischi suscettibili di minacciarne la sicurezza o la salute durante il lavoro, nonché ogni complemento o accessorio destinato a tale scopo</a:t>
            </a:r>
            <a:r>
              <a:rPr lang="it-IT" altLang="ja-JP" sz="2000" i="1" dirty="0">
                <a:latin typeface="Trebuchet MS" charset="0"/>
              </a:rPr>
              <a:t>»</a:t>
            </a:r>
            <a:endParaRPr lang="it-IT" sz="2000" i="1" dirty="0">
              <a:latin typeface="Trebuchet MS" charset="0"/>
            </a:endParaRPr>
          </a:p>
          <a:p>
            <a:pPr marL="0" indent="0">
              <a:buNone/>
            </a:pPr>
            <a:endParaRPr lang="it-IT" sz="2000" dirty="0"/>
          </a:p>
          <a:p>
            <a:pPr marL="0" indent="0">
              <a:buNone/>
            </a:pPr>
            <a:endParaRPr lang="it-IT" sz="2000" dirty="0"/>
          </a:p>
          <a:p>
            <a:pPr marL="0" indent="0">
              <a:buNone/>
            </a:pPr>
            <a:endParaRPr lang="it-IT" sz="2000" dirty="0"/>
          </a:p>
        </p:txBody>
      </p:sp>
      <p:sp>
        <p:nvSpPr>
          <p:cNvPr id="3" name="Titolo 2"/>
          <p:cNvSpPr>
            <a:spLocks noGrp="1"/>
          </p:cNvSpPr>
          <p:nvPr>
            <p:ph type="title"/>
          </p:nvPr>
        </p:nvSpPr>
        <p:spPr/>
        <p:txBody>
          <a:bodyPr/>
          <a:lstStyle/>
          <a:p>
            <a:r>
              <a:rPr lang="it-IT" dirty="0"/>
              <a:t>Dispositivi di protezione individuale</a:t>
            </a:r>
          </a:p>
        </p:txBody>
      </p:sp>
      <p:sp>
        <p:nvSpPr>
          <p:cNvPr id="6" name="Rettangolo con angoli arrotondati in diagonale 5">
            <a:extLst>
              <a:ext uri="{FF2B5EF4-FFF2-40B4-BE49-F238E27FC236}">
                <a16:creationId xmlns="" xmlns:a16="http://schemas.microsoft.com/office/drawing/2014/main" id="{A45D4F85-34D4-4442-BA45-18B634823468}"/>
              </a:ext>
            </a:extLst>
          </p:cNvPr>
          <p:cNvSpPr/>
          <p:nvPr/>
        </p:nvSpPr>
        <p:spPr bwMode="auto">
          <a:xfrm>
            <a:off x="251520" y="1052736"/>
            <a:ext cx="1872208" cy="1366551"/>
          </a:xfrm>
          <a:prstGeom prst="round2Diag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u="none" kern="0" dirty="0">
                <a:solidFill>
                  <a:srgbClr val="FFFFFF"/>
                </a:solidFill>
                <a:latin typeface="Trebuchet MS"/>
              </a:rPr>
              <a:t>D</a:t>
            </a:r>
            <a:r>
              <a:rPr kumimoji="0" lang="it-IT" sz="1600" b="1" i="0" u="none" strike="noStrike" kern="0" cap="none" spc="0" normalizeH="0" baseline="0" noProof="0" dirty="0">
                <a:ln>
                  <a:noFill/>
                </a:ln>
                <a:solidFill>
                  <a:srgbClr val="FFFFFF"/>
                </a:solidFill>
                <a:effectLst/>
                <a:uLnTx/>
                <a:uFillTx/>
                <a:latin typeface="Trebuchet MS"/>
              </a:rPr>
              <a:t>.Lgs. 81/2008</a:t>
            </a:r>
          </a:p>
        </p:txBody>
      </p:sp>
      <p:graphicFrame>
        <p:nvGraphicFramePr>
          <p:cNvPr id="7" name="Group 86">
            <a:extLst>
              <a:ext uri="{FF2B5EF4-FFF2-40B4-BE49-F238E27FC236}">
                <a16:creationId xmlns="" xmlns:a16="http://schemas.microsoft.com/office/drawing/2014/main" id="{3E0A17E4-BC19-464F-9DB3-F18D25933232}"/>
              </a:ext>
            </a:extLst>
          </p:cNvPr>
          <p:cNvGraphicFramePr>
            <a:graphicFrameLocks/>
          </p:cNvGraphicFramePr>
          <p:nvPr>
            <p:extLst>
              <p:ext uri="{D42A27DB-BD31-4B8C-83A1-F6EECF244321}">
                <p14:modId xmlns:p14="http://schemas.microsoft.com/office/powerpoint/2010/main" xmlns="" val="1053786049"/>
              </p:ext>
            </p:extLst>
          </p:nvPr>
        </p:nvGraphicFramePr>
        <p:xfrm>
          <a:off x="5149155" y="2743201"/>
          <a:ext cx="3590136" cy="3143352"/>
        </p:xfrm>
        <a:graphic>
          <a:graphicData uri="http://schemas.openxmlformats.org/drawingml/2006/table">
            <a:tbl>
              <a:tblPr firstRow="1" bandRow="1">
                <a:tableStyleId>{5C22544A-7EE6-4342-B048-85BDC9FD1C3A}</a:tableStyleId>
              </a:tblPr>
              <a:tblGrid>
                <a:gridCol w="779077">
                  <a:extLst>
                    <a:ext uri="{9D8B030D-6E8A-4147-A177-3AD203B41FA5}">
                      <a16:colId xmlns="" xmlns:a16="http://schemas.microsoft.com/office/drawing/2014/main" val="20000"/>
                    </a:ext>
                  </a:extLst>
                </a:gridCol>
                <a:gridCol w="2811059">
                  <a:extLst>
                    <a:ext uri="{9D8B030D-6E8A-4147-A177-3AD203B41FA5}">
                      <a16:colId xmlns="" xmlns:a16="http://schemas.microsoft.com/office/drawing/2014/main" val="20001"/>
                    </a:ext>
                  </a:extLst>
                </a:gridCol>
              </a:tblGrid>
              <a:tr h="563163">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Cat.</a:t>
                      </a:r>
                      <a:endParaRPr kumimoji="0" lang="it-IT" sz="16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Scopo</a:t>
                      </a:r>
                      <a:endParaRPr kumimoji="0" lang="it-IT" sz="16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extLst>
                  <a:ext uri="{0D108BD9-81ED-4DB2-BD59-A6C34878D82A}">
                    <a16:rowId xmlns="" xmlns:a16="http://schemas.microsoft.com/office/drawing/2014/main" val="10000"/>
                  </a:ext>
                </a:extLst>
              </a:tr>
              <a:tr h="642486">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I</a:t>
                      </a:r>
                      <a:endParaRPr kumimoji="0" lang="it-IT" sz="16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Protegge da rischi minimi</a:t>
                      </a:r>
                      <a:endParaRPr kumimoji="0" lang="it-IT" sz="1600" u="none" strike="noStrike" cap="none" normalizeH="0" baseline="0" dirty="0">
                        <a:ln>
                          <a:noFill/>
                        </a:ln>
                        <a:effectLst/>
                        <a:latin typeface="Trebuchet MS" panose="020B0603020202020204" pitchFamily="34" charset="0"/>
                      </a:endParaRPr>
                    </a:p>
                  </a:txBody>
                  <a:tcPr marL="90668" marR="90668" marT="45728" marB="45728" anchor="ctr" horzOverflow="overflow"/>
                </a:tc>
                <a:extLst>
                  <a:ext uri="{0D108BD9-81ED-4DB2-BD59-A6C34878D82A}">
                    <a16:rowId xmlns="" xmlns:a16="http://schemas.microsoft.com/office/drawing/2014/main" val="10001"/>
                  </a:ext>
                </a:extLst>
              </a:tr>
              <a:tr h="678201">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II</a:t>
                      </a:r>
                      <a:endParaRPr kumimoji="0" lang="it-IT" sz="16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Protegge dai rischi esclusi dalle categorie I e III</a:t>
                      </a:r>
                      <a:endParaRPr kumimoji="0" lang="it-IT" sz="1600" u="none" strike="noStrike" cap="none" normalizeH="0" baseline="0" dirty="0">
                        <a:ln>
                          <a:noFill/>
                        </a:ln>
                        <a:effectLst/>
                        <a:latin typeface="Trebuchet MS" panose="020B0603020202020204" pitchFamily="34" charset="0"/>
                      </a:endParaRPr>
                    </a:p>
                  </a:txBody>
                  <a:tcPr marL="90668" marR="90668" marT="45728" marB="45728" anchor="ctr" horzOverflow="overflow"/>
                </a:tc>
                <a:extLst>
                  <a:ext uri="{0D108BD9-81ED-4DB2-BD59-A6C34878D82A}">
                    <a16:rowId xmlns="" xmlns:a16="http://schemas.microsoft.com/office/drawing/2014/main" val="10002"/>
                  </a:ext>
                </a:extLst>
              </a:tr>
              <a:tr h="1259502">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III</a:t>
                      </a:r>
                      <a:endParaRPr kumimoji="0" lang="it-IT" sz="16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Protegge da rischi che possono causare conseguenze molto gravi, permanenti o la morte</a:t>
                      </a:r>
                      <a:endParaRPr kumimoji="0" lang="it-IT" sz="1600" u="none" strike="noStrike" cap="none" normalizeH="0" baseline="0" dirty="0">
                        <a:ln>
                          <a:noFill/>
                        </a:ln>
                        <a:effectLst/>
                        <a:latin typeface="Trebuchet MS" panose="020B0603020202020204" pitchFamily="34" charset="0"/>
                      </a:endParaRPr>
                    </a:p>
                  </a:txBody>
                  <a:tcPr marL="90668" marR="90668" marT="45728" marB="45728" anchor="ctr" horzOverflow="overflow"/>
                </a:tc>
                <a:extLst>
                  <a:ext uri="{0D108BD9-81ED-4DB2-BD59-A6C34878D82A}">
                    <a16:rowId xmlns="" xmlns:a16="http://schemas.microsoft.com/office/drawing/2014/main" val="10003"/>
                  </a:ext>
                </a:extLst>
              </a:tr>
            </a:tbl>
          </a:graphicData>
        </a:graphic>
      </p:graphicFrame>
      <p:sp>
        <p:nvSpPr>
          <p:cNvPr id="8" name="CasellaDiTesto 7">
            <a:extLst>
              <a:ext uri="{FF2B5EF4-FFF2-40B4-BE49-F238E27FC236}">
                <a16:creationId xmlns="" xmlns:a16="http://schemas.microsoft.com/office/drawing/2014/main" id="{AD75D0CB-CF7D-440E-A375-B0F09D549851}"/>
              </a:ext>
            </a:extLst>
          </p:cNvPr>
          <p:cNvSpPr txBox="1"/>
          <p:nvPr/>
        </p:nvSpPr>
        <p:spPr>
          <a:xfrm>
            <a:off x="251520" y="2752628"/>
            <a:ext cx="4742264" cy="3477875"/>
          </a:xfrm>
          <a:prstGeom prst="rect">
            <a:avLst/>
          </a:prstGeom>
          <a:noFill/>
        </p:spPr>
        <p:txBody>
          <a:bodyPr wrap="square" rtlCol="0">
            <a:spAutoFit/>
          </a:bodyPr>
          <a:lstStyle/>
          <a:p>
            <a:pPr marL="285750" indent="-285750">
              <a:buClr>
                <a:srgbClr val="F08100"/>
              </a:buClr>
              <a:buFont typeface="Arial" panose="020B0604020202020204" pitchFamily="34" charset="0"/>
              <a:buChar char="•"/>
            </a:pPr>
            <a:r>
              <a:rPr lang="it-IT" sz="2000" u="none" dirty="0">
                <a:solidFill>
                  <a:srgbClr val="06397C"/>
                </a:solidFill>
                <a:latin typeface="+mn-lt"/>
              </a:rPr>
              <a:t>Da utilizzare quando </a:t>
            </a:r>
            <a:r>
              <a:rPr lang="it-IT" sz="2000" u="none" dirty="0">
                <a:solidFill>
                  <a:srgbClr val="F08100"/>
                </a:solidFill>
                <a:latin typeface="+mn-lt"/>
              </a:rPr>
              <a:t>i rischi </a:t>
            </a:r>
            <a:r>
              <a:rPr lang="it-IT" sz="2000" u="none" dirty="0">
                <a:solidFill>
                  <a:srgbClr val="06397C"/>
                </a:solidFill>
                <a:latin typeface="+mn-lt"/>
              </a:rPr>
              <a:t>cosiddetti</a:t>
            </a:r>
            <a:r>
              <a:rPr lang="it-IT" sz="2000" u="none" dirty="0">
                <a:solidFill>
                  <a:srgbClr val="F08100"/>
                </a:solidFill>
                <a:latin typeface="+mn-lt"/>
              </a:rPr>
              <a:t> «residui» non sono eliminati o ridotti </a:t>
            </a:r>
            <a:r>
              <a:rPr lang="it-IT" sz="2000" u="none" dirty="0">
                <a:solidFill>
                  <a:srgbClr val="06397C"/>
                </a:solidFill>
                <a:latin typeface="+mn-lt"/>
              </a:rPr>
              <a:t>a livelli accettabili e devono essere ulteriormente contenuti </a:t>
            </a:r>
          </a:p>
          <a:p>
            <a:pPr>
              <a:buClr>
                <a:srgbClr val="F08100"/>
              </a:buClr>
            </a:pPr>
            <a:endParaRPr lang="it-IT" sz="2000" u="none" dirty="0">
              <a:solidFill>
                <a:srgbClr val="06397C"/>
              </a:solidFill>
              <a:latin typeface="+mn-lt"/>
            </a:endParaRPr>
          </a:p>
          <a:p>
            <a:pPr marL="285750" indent="-285750">
              <a:buClr>
                <a:srgbClr val="F08100"/>
              </a:buClr>
              <a:buFont typeface="Arial" panose="020B0604020202020204" pitchFamily="34" charset="0"/>
              <a:buChar char="•"/>
            </a:pPr>
            <a:r>
              <a:rPr lang="it-IT" sz="2000" u="none" dirty="0">
                <a:solidFill>
                  <a:srgbClr val="06397C"/>
                </a:solidFill>
                <a:latin typeface="+mn-lt"/>
              </a:rPr>
              <a:t>Per la protezione da agenti biologici, come il SARS-CoV-2, è necessario utilizzare i DPI specifici più idonei </a:t>
            </a:r>
            <a:r>
              <a:rPr lang="it-IT" sz="2000" u="none" dirty="0">
                <a:solidFill>
                  <a:srgbClr val="F08100"/>
                </a:solidFill>
                <a:latin typeface="+mn-lt"/>
              </a:rPr>
              <a:t>in base alle modalità di trasmissione</a:t>
            </a:r>
          </a:p>
          <a:p>
            <a:pPr marL="285750" indent="-285750">
              <a:buClr>
                <a:srgbClr val="F08100"/>
              </a:buClr>
              <a:buFont typeface="Arial" panose="020B0604020202020204" pitchFamily="34" charset="0"/>
              <a:buChar char="•"/>
            </a:pPr>
            <a:endParaRPr lang="it-IT" sz="2000" u="none" dirty="0">
              <a:solidFill>
                <a:srgbClr val="06397C"/>
              </a:solidFill>
              <a:latin typeface="+mn-lt"/>
            </a:endParaRP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33255677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43</a:t>
            </a:fld>
            <a:endParaRPr lang="it-IT" dirty="0"/>
          </a:p>
        </p:txBody>
      </p:sp>
      <p:sp>
        <p:nvSpPr>
          <p:cNvPr id="3" name="Titolo 2"/>
          <p:cNvSpPr>
            <a:spLocks noGrp="1"/>
          </p:cNvSpPr>
          <p:nvPr>
            <p:ph type="title"/>
          </p:nvPr>
        </p:nvSpPr>
        <p:spPr/>
        <p:txBody>
          <a:bodyPr/>
          <a:lstStyle/>
          <a:p>
            <a:r>
              <a:rPr lang="it-IT" dirty="0"/>
              <a:t>Dispositivi di protezione delle mani</a:t>
            </a:r>
          </a:p>
        </p:txBody>
      </p:sp>
      <p:graphicFrame>
        <p:nvGraphicFramePr>
          <p:cNvPr id="13" name="Diagramma 12">
            <a:extLst>
              <a:ext uri="{FF2B5EF4-FFF2-40B4-BE49-F238E27FC236}">
                <a16:creationId xmlns="" xmlns:a16="http://schemas.microsoft.com/office/drawing/2014/main" id="{E7F5EC8C-169F-478D-9350-98BFE53562F5}"/>
              </a:ext>
            </a:extLst>
          </p:cNvPr>
          <p:cNvGraphicFramePr/>
          <p:nvPr>
            <p:extLst>
              <p:ext uri="{D42A27DB-BD31-4B8C-83A1-F6EECF244321}">
                <p14:modId xmlns:p14="http://schemas.microsoft.com/office/powerpoint/2010/main" xmlns="" val="3440914557"/>
              </p:ext>
            </p:extLst>
          </p:nvPr>
        </p:nvGraphicFramePr>
        <p:xfrm>
          <a:off x="323528" y="1196752"/>
          <a:ext cx="84969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Elemento grafico 16">
            <a:extLst>
              <a:ext uri="{FF2B5EF4-FFF2-40B4-BE49-F238E27FC236}">
                <a16:creationId xmlns="" xmlns:a16="http://schemas.microsoft.com/office/drawing/2014/main" id="{ACC0FF94-4919-4CE5-8BA5-D6BD3488A28E}"/>
              </a:ext>
            </a:extLst>
          </p:cNvPr>
          <p:cNvPicPr>
            <a:picLocks noChangeAspect="1"/>
          </p:cNvPicPr>
          <p:nvPr/>
        </p:nvPicPr>
        <p:blipFill>
          <a:blip r:embed="rId8" cstate="email">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tretch>
            <a:fillRect/>
          </a:stretch>
        </p:blipFill>
        <p:spPr>
          <a:xfrm>
            <a:off x="395536" y="980728"/>
            <a:ext cx="1440160" cy="1440160"/>
          </a:xfrm>
          <a:prstGeom prst="rect">
            <a:avLst/>
          </a:prstGeom>
        </p:spPr>
      </p:pic>
      <p:pic>
        <p:nvPicPr>
          <p:cNvPr id="6" name="Immagine 5"/>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4389371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44</a:t>
            </a:fld>
            <a:endParaRPr lang="it-IT" dirty="0"/>
          </a:p>
        </p:txBody>
      </p:sp>
      <p:sp>
        <p:nvSpPr>
          <p:cNvPr id="3" name="Titolo 2"/>
          <p:cNvSpPr>
            <a:spLocks noGrp="1"/>
          </p:cNvSpPr>
          <p:nvPr>
            <p:ph type="title"/>
          </p:nvPr>
        </p:nvSpPr>
        <p:spPr/>
        <p:txBody>
          <a:bodyPr/>
          <a:lstStyle/>
          <a:p>
            <a:r>
              <a:rPr lang="it-IT" dirty="0"/>
              <a:t>Dispositivi di protezione per occhi e viso</a:t>
            </a:r>
          </a:p>
        </p:txBody>
      </p:sp>
      <p:graphicFrame>
        <p:nvGraphicFramePr>
          <p:cNvPr id="6" name="Segnaposto contenuto 5">
            <a:extLst>
              <a:ext uri="{FF2B5EF4-FFF2-40B4-BE49-F238E27FC236}">
                <a16:creationId xmlns="" xmlns:a16="http://schemas.microsoft.com/office/drawing/2014/main" id="{DEE04275-EFA7-4BCE-B109-346C0AA20598}"/>
              </a:ext>
            </a:extLst>
          </p:cNvPr>
          <p:cNvGraphicFramePr>
            <a:graphicFrameLocks noGrp="1"/>
          </p:cNvGraphicFramePr>
          <p:nvPr>
            <p:ph sz="quarter" idx="1"/>
          </p:nvPr>
        </p:nvGraphicFramePr>
        <p:xfrm>
          <a:off x="250130" y="908719"/>
          <a:ext cx="8642350" cy="274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egnaposto contenuto 5">
            <a:extLst>
              <a:ext uri="{FF2B5EF4-FFF2-40B4-BE49-F238E27FC236}">
                <a16:creationId xmlns="" xmlns:a16="http://schemas.microsoft.com/office/drawing/2014/main" id="{959DB698-1F24-4FD1-99A0-C4FDF461E32F}"/>
              </a:ext>
            </a:extLst>
          </p:cNvPr>
          <p:cNvGraphicFramePr>
            <a:graphicFrameLocks/>
          </p:cNvGraphicFramePr>
          <p:nvPr/>
        </p:nvGraphicFramePr>
        <p:xfrm>
          <a:off x="250130" y="3284984"/>
          <a:ext cx="8642350"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magine 7"/>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2470111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45</a:t>
            </a:fld>
            <a:endParaRPr lang="it-IT" dirty="0"/>
          </a:p>
        </p:txBody>
      </p:sp>
      <p:sp>
        <p:nvSpPr>
          <p:cNvPr id="3" name="Titolo 2"/>
          <p:cNvSpPr>
            <a:spLocks noGrp="1"/>
          </p:cNvSpPr>
          <p:nvPr>
            <p:ph type="title"/>
          </p:nvPr>
        </p:nvSpPr>
        <p:spPr/>
        <p:txBody>
          <a:bodyPr/>
          <a:lstStyle/>
          <a:p>
            <a:r>
              <a:rPr lang="it-IT" dirty="0"/>
              <a:t>Dispositivi di protezione per occhi e viso</a:t>
            </a:r>
          </a:p>
        </p:txBody>
      </p:sp>
      <p:graphicFrame>
        <p:nvGraphicFramePr>
          <p:cNvPr id="8" name="Diagramma 7">
            <a:extLst>
              <a:ext uri="{FF2B5EF4-FFF2-40B4-BE49-F238E27FC236}">
                <a16:creationId xmlns="" xmlns:a16="http://schemas.microsoft.com/office/drawing/2014/main" id="{4FBA473A-F2F1-46FE-9ABE-156947AD12C0}"/>
              </a:ext>
            </a:extLst>
          </p:cNvPr>
          <p:cNvGraphicFramePr/>
          <p:nvPr/>
        </p:nvGraphicFramePr>
        <p:xfrm>
          <a:off x="395536" y="1052736"/>
          <a:ext cx="842493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con angoli diagonali arrotondati 11">
            <a:extLst>
              <a:ext uri="{FF2B5EF4-FFF2-40B4-BE49-F238E27FC236}">
                <a16:creationId xmlns="" xmlns:a16="http://schemas.microsoft.com/office/drawing/2014/main" id="{9B592498-FE27-4B1D-80EA-B3A2AE0C8152}"/>
              </a:ext>
            </a:extLst>
          </p:cNvPr>
          <p:cNvSpPr/>
          <p:nvPr/>
        </p:nvSpPr>
        <p:spPr>
          <a:xfrm>
            <a:off x="251520" y="4941168"/>
            <a:ext cx="8568952" cy="936104"/>
          </a:xfrm>
          <a:prstGeom prst="round2DiagRect">
            <a:avLst/>
          </a:prstGeom>
          <a:solidFill>
            <a:srgbClr val="FDBF00"/>
          </a:solidFill>
        </p:spPr>
        <p:style>
          <a:lnRef idx="3">
            <a:schemeClr val="lt1"/>
          </a:lnRef>
          <a:fillRef idx="1">
            <a:schemeClr val="accent4"/>
          </a:fillRef>
          <a:effectRef idx="1">
            <a:schemeClr val="accent4"/>
          </a:effectRef>
          <a:fontRef idx="minor">
            <a:schemeClr val="lt1"/>
          </a:fontRef>
        </p:style>
        <p:txBody>
          <a:bodyPr rtlCol="0" anchor="ctr"/>
          <a:lstStyle/>
          <a:p>
            <a:pPr marL="68263" lvl="0" algn="ctr">
              <a:spcBef>
                <a:spcPts val="575"/>
              </a:spcBef>
              <a:buClr>
                <a:srgbClr val="F08100"/>
              </a:buClr>
              <a:buSzPct val="85000"/>
              <a:defRPr/>
            </a:pPr>
            <a:r>
              <a:rPr lang="it-IT" altLang="it-IT" sz="2000" b="1" u="none" dirty="0">
                <a:solidFill>
                  <a:schemeClr val="bg1"/>
                </a:solidFill>
                <a:latin typeface="Trebuchet MS" pitchFamily="34" charset="0"/>
              </a:rPr>
              <a:t>I dispositivi di protezione sopra descritti devono essere conformi ai requisiti della norma UNI EN 166.</a:t>
            </a:r>
          </a:p>
        </p:txBody>
      </p:sp>
      <p:pic>
        <p:nvPicPr>
          <p:cNvPr id="6" name="Immagine 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5863393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46</a:t>
            </a:fld>
            <a:endParaRPr lang="it-IT" dirty="0"/>
          </a:p>
        </p:txBody>
      </p:sp>
      <p:sp>
        <p:nvSpPr>
          <p:cNvPr id="3" name="Titolo 2"/>
          <p:cNvSpPr>
            <a:spLocks noGrp="1"/>
          </p:cNvSpPr>
          <p:nvPr>
            <p:ph type="title"/>
          </p:nvPr>
        </p:nvSpPr>
        <p:spPr/>
        <p:txBody>
          <a:bodyPr/>
          <a:lstStyle/>
          <a:p>
            <a:r>
              <a:rPr lang="it-IT" dirty="0"/>
              <a:t>Dispositivi di protezione per occhi e viso</a:t>
            </a:r>
          </a:p>
        </p:txBody>
      </p:sp>
      <p:graphicFrame>
        <p:nvGraphicFramePr>
          <p:cNvPr id="4" name="Diagramma 3">
            <a:extLst>
              <a:ext uri="{FF2B5EF4-FFF2-40B4-BE49-F238E27FC236}">
                <a16:creationId xmlns="" xmlns:a16="http://schemas.microsoft.com/office/drawing/2014/main" id="{75F6B0E0-7AC0-44EE-BC70-1D764E7CD224}"/>
              </a:ext>
            </a:extLst>
          </p:cNvPr>
          <p:cNvGraphicFramePr/>
          <p:nvPr>
            <p:extLst>
              <p:ext uri="{D42A27DB-BD31-4B8C-83A1-F6EECF244321}">
                <p14:modId xmlns:p14="http://schemas.microsoft.com/office/powerpoint/2010/main" xmlns="" val="1527238687"/>
              </p:ext>
            </p:extLst>
          </p:nvPr>
        </p:nvGraphicFramePr>
        <p:xfrm>
          <a:off x="251520" y="960189"/>
          <a:ext cx="8640960" cy="533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3647689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47</a:t>
            </a:fld>
            <a:endParaRPr lang="it-IT" dirty="0"/>
          </a:p>
        </p:txBody>
      </p:sp>
      <p:sp>
        <p:nvSpPr>
          <p:cNvPr id="3" name="Titolo 2"/>
          <p:cNvSpPr>
            <a:spLocks noGrp="1"/>
          </p:cNvSpPr>
          <p:nvPr>
            <p:ph type="title"/>
          </p:nvPr>
        </p:nvSpPr>
        <p:spPr/>
        <p:txBody>
          <a:bodyPr/>
          <a:lstStyle/>
          <a:p>
            <a:r>
              <a:rPr lang="it-IT" dirty="0"/>
              <a:t>Criteri scelta DPI</a:t>
            </a:r>
          </a:p>
        </p:txBody>
      </p:sp>
      <p:graphicFrame>
        <p:nvGraphicFramePr>
          <p:cNvPr id="4" name="Tabella 3">
            <a:extLst>
              <a:ext uri="{FF2B5EF4-FFF2-40B4-BE49-F238E27FC236}">
                <a16:creationId xmlns="" xmlns:a16="http://schemas.microsoft.com/office/drawing/2014/main" id="{AEDBAE78-AF4E-4136-9349-CBC7B9E710E6}"/>
              </a:ext>
            </a:extLst>
          </p:cNvPr>
          <p:cNvGraphicFramePr>
            <a:graphicFrameLocks noGrp="1"/>
          </p:cNvGraphicFramePr>
          <p:nvPr>
            <p:extLst>
              <p:ext uri="{D42A27DB-BD31-4B8C-83A1-F6EECF244321}">
                <p14:modId xmlns:p14="http://schemas.microsoft.com/office/powerpoint/2010/main" xmlns="" val="125617951"/>
              </p:ext>
            </p:extLst>
          </p:nvPr>
        </p:nvGraphicFramePr>
        <p:xfrm>
          <a:off x="251520" y="908053"/>
          <a:ext cx="8640960" cy="5113234"/>
        </p:xfrm>
        <a:graphic>
          <a:graphicData uri="http://schemas.openxmlformats.org/drawingml/2006/table">
            <a:tbl>
              <a:tblPr firstRow="1" firstCol="1" bandRow="1">
                <a:tableStyleId>{5C22544A-7EE6-4342-B048-85BDC9FD1C3A}</a:tableStyleId>
              </a:tblPr>
              <a:tblGrid>
                <a:gridCol w="2258320">
                  <a:extLst>
                    <a:ext uri="{9D8B030D-6E8A-4147-A177-3AD203B41FA5}">
                      <a16:colId xmlns="" xmlns:a16="http://schemas.microsoft.com/office/drawing/2014/main" val="252046918"/>
                    </a:ext>
                  </a:extLst>
                </a:gridCol>
                <a:gridCol w="1566574">
                  <a:extLst>
                    <a:ext uri="{9D8B030D-6E8A-4147-A177-3AD203B41FA5}">
                      <a16:colId xmlns="" xmlns:a16="http://schemas.microsoft.com/office/drawing/2014/main" val="2404841755"/>
                    </a:ext>
                  </a:extLst>
                </a:gridCol>
                <a:gridCol w="1456544">
                  <a:extLst>
                    <a:ext uri="{9D8B030D-6E8A-4147-A177-3AD203B41FA5}">
                      <a16:colId xmlns="" xmlns:a16="http://schemas.microsoft.com/office/drawing/2014/main" val="2863368939"/>
                    </a:ext>
                  </a:extLst>
                </a:gridCol>
                <a:gridCol w="1566574">
                  <a:extLst>
                    <a:ext uri="{9D8B030D-6E8A-4147-A177-3AD203B41FA5}">
                      <a16:colId xmlns="" xmlns:a16="http://schemas.microsoft.com/office/drawing/2014/main" val="3719303078"/>
                    </a:ext>
                  </a:extLst>
                </a:gridCol>
                <a:gridCol w="1792948">
                  <a:extLst>
                    <a:ext uri="{9D8B030D-6E8A-4147-A177-3AD203B41FA5}">
                      <a16:colId xmlns="" xmlns:a16="http://schemas.microsoft.com/office/drawing/2014/main" val="3593175269"/>
                    </a:ext>
                  </a:extLst>
                </a:gridCol>
              </a:tblGrid>
              <a:tr h="365231">
                <a:tc>
                  <a:txBody>
                    <a:bodyPr/>
                    <a:lstStyle/>
                    <a:p>
                      <a:pPr algn="just">
                        <a:lnSpc>
                          <a:spcPct val="100000"/>
                        </a:lnSpc>
                        <a:spcBef>
                          <a:spcPts val="200"/>
                        </a:spcBef>
                        <a:spcAft>
                          <a:spcPts val="2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tc>
                <a:tc gridSpan="4">
                  <a:txBody>
                    <a:bodyPr/>
                    <a:lstStyle/>
                    <a:p>
                      <a:pPr algn="ctr">
                        <a:lnSpc>
                          <a:spcPct val="100000"/>
                        </a:lnSpc>
                        <a:spcBef>
                          <a:spcPts val="200"/>
                        </a:spcBef>
                        <a:spcAft>
                          <a:spcPts val="200"/>
                        </a:spcAft>
                      </a:pPr>
                      <a:r>
                        <a:rPr lang="it-IT" sz="1400" dirty="0">
                          <a:effectLst/>
                        </a:rPr>
                        <a:t>PROTEZIONE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3681285055"/>
                  </a:ext>
                </a:extLst>
              </a:tr>
              <a:tr h="730462">
                <a:tc>
                  <a:txBody>
                    <a:bodyPr/>
                    <a:lstStyle/>
                    <a:p>
                      <a:pPr>
                        <a:lnSpc>
                          <a:spcPct val="100000"/>
                        </a:lnSpc>
                        <a:spcBef>
                          <a:spcPts val="200"/>
                        </a:spcBef>
                        <a:spcAft>
                          <a:spcPts val="200"/>
                        </a:spcAft>
                      </a:pPr>
                      <a:r>
                        <a:rPr lang="it-IT" sz="1400" dirty="0">
                          <a:effectLst/>
                        </a:rPr>
                        <a:t>RISCHIO CARATTERISTICA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Occhiali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Occhiali con schermi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Occhiali a maschera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Schermo facciale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554480332"/>
                  </a:ext>
                </a:extLst>
              </a:tr>
              <a:tr h="365231">
                <a:tc>
                  <a:txBody>
                    <a:bodyPr/>
                    <a:lstStyle/>
                    <a:p>
                      <a:pPr>
                        <a:lnSpc>
                          <a:spcPct val="100000"/>
                        </a:lnSpc>
                        <a:spcBef>
                          <a:spcPts val="200"/>
                        </a:spcBef>
                        <a:spcAft>
                          <a:spcPts val="200"/>
                        </a:spcAft>
                      </a:pPr>
                      <a:r>
                        <a:rPr lang="it-IT" sz="1400" dirty="0">
                          <a:effectLst/>
                        </a:rPr>
                        <a:t>Schizzi frontali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3058611018"/>
                  </a:ext>
                </a:extLst>
              </a:tr>
              <a:tr h="365231">
                <a:tc>
                  <a:txBody>
                    <a:bodyPr/>
                    <a:lstStyle/>
                    <a:p>
                      <a:pPr>
                        <a:lnSpc>
                          <a:spcPct val="100000"/>
                        </a:lnSpc>
                        <a:spcBef>
                          <a:spcPts val="200"/>
                        </a:spcBef>
                        <a:spcAft>
                          <a:spcPts val="200"/>
                        </a:spcAft>
                      </a:pPr>
                      <a:r>
                        <a:rPr lang="it-IT" sz="1400" dirty="0">
                          <a:effectLst/>
                        </a:rPr>
                        <a:t>Schizzi laterali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 / 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2852844018"/>
                  </a:ext>
                </a:extLst>
              </a:tr>
              <a:tr h="730462">
                <a:tc>
                  <a:txBody>
                    <a:bodyPr/>
                    <a:lstStyle/>
                    <a:p>
                      <a:pPr>
                        <a:lnSpc>
                          <a:spcPct val="100000"/>
                        </a:lnSpc>
                        <a:spcBef>
                          <a:spcPts val="200"/>
                        </a:spcBef>
                        <a:spcAft>
                          <a:spcPts val="200"/>
                        </a:spcAft>
                      </a:pPr>
                      <a:r>
                        <a:rPr lang="it-IT" sz="1400" dirty="0">
                          <a:effectLst/>
                        </a:rPr>
                        <a:t>Schegge frontali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 se di spessore adeguato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2655360531"/>
                  </a:ext>
                </a:extLst>
              </a:tr>
              <a:tr h="730462">
                <a:tc>
                  <a:txBody>
                    <a:bodyPr/>
                    <a:lstStyle/>
                    <a:p>
                      <a:pPr>
                        <a:lnSpc>
                          <a:spcPct val="100000"/>
                        </a:lnSpc>
                        <a:spcBef>
                          <a:spcPts val="200"/>
                        </a:spcBef>
                        <a:spcAft>
                          <a:spcPts val="200"/>
                        </a:spcAft>
                      </a:pPr>
                      <a:r>
                        <a:rPr lang="it-IT" sz="1400" dirty="0">
                          <a:effectLst/>
                        </a:rPr>
                        <a:t>Impatti laterali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Dipende dalla lunghezza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1190495534"/>
                  </a:ext>
                </a:extLst>
              </a:tr>
              <a:tr h="365231">
                <a:tc>
                  <a:txBody>
                    <a:bodyPr/>
                    <a:lstStyle/>
                    <a:p>
                      <a:pPr>
                        <a:lnSpc>
                          <a:spcPct val="100000"/>
                        </a:lnSpc>
                        <a:spcBef>
                          <a:spcPts val="200"/>
                        </a:spcBef>
                        <a:spcAft>
                          <a:spcPts val="200"/>
                        </a:spcAft>
                      </a:pPr>
                      <a:r>
                        <a:rPr lang="it-IT" sz="1400" dirty="0">
                          <a:effectLst/>
                        </a:rPr>
                        <a:t>Protezione collo e faccia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2530815456"/>
                  </a:ext>
                </a:extLst>
              </a:tr>
              <a:tr h="730462">
                <a:tc>
                  <a:txBody>
                    <a:bodyPr/>
                    <a:lstStyle/>
                    <a:p>
                      <a:pPr>
                        <a:lnSpc>
                          <a:spcPct val="100000"/>
                        </a:lnSpc>
                        <a:spcBef>
                          <a:spcPts val="200"/>
                        </a:spcBef>
                        <a:spcAft>
                          <a:spcPts val="200"/>
                        </a:spcAft>
                      </a:pPr>
                      <a:r>
                        <a:rPr lang="it-IT" sz="1400" dirty="0">
                          <a:effectLst/>
                        </a:rPr>
                        <a:t>Indossabilità</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 / 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 (per periodi brevi)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3394224841"/>
                  </a:ext>
                </a:extLst>
              </a:tr>
              <a:tr h="365231">
                <a:tc>
                  <a:txBody>
                    <a:bodyPr/>
                    <a:lstStyle/>
                    <a:p>
                      <a:pPr>
                        <a:lnSpc>
                          <a:spcPct val="100000"/>
                        </a:lnSpc>
                        <a:spcBef>
                          <a:spcPts val="200"/>
                        </a:spcBef>
                        <a:spcAft>
                          <a:spcPts val="200"/>
                        </a:spcAft>
                      </a:pPr>
                      <a:r>
                        <a:rPr lang="it-IT" sz="1400" dirty="0">
                          <a:effectLst/>
                        </a:rPr>
                        <a:t>Uso continuativo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4137113529"/>
                  </a:ext>
                </a:extLst>
              </a:tr>
              <a:tr h="365231">
                <a:tc>
                  <a:txBody>
                    <a:bodyPr/>
                    <a:lstStyle/>
                    <a:p>
                      <a:pPr>
                        <a:lnSpc>
                          <a:spcPct val="100000"/>
                        </a:lnSpc>
                        <a:spcBef>
                          <a:spcPts val="200"/>
                        </a:spcBef>
                        <a:spcAft>
                          <a:spcPts val="200"/>
                        </a:spcAft>
                      </a:pPr>
                      <a:r>
                        <a:rPr lang="it-IT" sz="1400" dirty="0">
                          <a:effectLst/>
                        </a:rPr>
                        <a:t>Accettabilità per uso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158466126"/>
                  </a:ext>
                </a:extLst>
              </a:tr>
            </a:tbl>
          </a:graphicData>
        </a:graphic>
      </p:graphicFrame>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0725721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20068753">
            <a:off x="6985322" y="1033959"/>
            <a:ext cx="1567294" cy="1827328"/>
          </a:xfrm>
          <a:prstGeom prst="rect">
            <a:avLst/>
          </a:prstGeom>
        </p:spPr>
      </p:pic>
      <p:sp>
        <p:nvSpPr>
          <p:cNvPr id="2" name="Segnaposto numero diapositiva 1">
            <a:extLst>
              <a:ext uri="{FF2B5EF4-FFF2-40B4-BE49-F238E27FC236}">
                <a16:creationId xmlns="" xmlns:a16="http://schemas.microsoft.com/office/drawing/2014/main" id="{C4712D66-4D6A-4DC0-9A73-3CB11F6EAB45}"/>
              </a:ext>
            </a:extLst>
          </p:cNvPr>
          <p:cNvSpPr>
            <a:spLocks noGrp="1"/>
          </p:cNvSpPr>
          <p:nvPr>
            <p:ph type="sldNum" sz="quarter" idx="12"/>
          </p:nvPr>
        </p:nvSpPr>
        <p:spPr/>
        <p:txBody>
          <a:bodyPr/>
          <a:lstStyle/>
          <a:p>
            <a:fld id="{08D320EE-CC74-4450-89AF-B6C6DDCE11E1}" type="slidenum">
              <a:rPr lang="it-IT" smtClean="0"/>
              <a:pPr/>
              <a:t>48</a:t>
            </a:fld>
            <a:endParaRPr lang="it-IT" dirty="0"/>
          </a:p>
        </p:txBody>
      </p:sp>
      <p:sp>
        <p:nvSpPr>
          <p:cNvPr id="4" name="Titolo 3">
            <a:extLst>
              <a:ext uri="{FF2B5EF4-FFF2-40B4-BE49-F238E27FC236}">
                <a16:creationId xmlns="" xmlns:a16="http://schemas.microsoft.com/office/drawing/2014/main" id="{36E04B9D-874E-4CD5-9EC6-10933D825320}"/>
              </a:ext>
            </a:extLst>
          </p:cNvPr>
          <p:cNvSpPr>
            <a:spLocks noGrp="1"/>
          </p:cNvSpPr>
          <p:nvPr>
            <p:ph type="title"/>
          </p:nvPr>
        </p:nvSpPr>
        <p:spPr>
          <a:xfrm>
            <a:off x="1547664" y="206058"/>
            <a:ext cx="7344816" cy="432048"/>
          </a:xfrm>
        </p:spPr>
        <p:txBody>
          <a:bodyPr/>
          <a:lstStyle/>
          <a:p>
            <a:r>
              <a:rPr lang="it-IT" dirty="0"/>
              <a:t>Dispositivi per le vie respiratorie</a:t>
            </a:r>
          </a:p>
        </p:txBody>
      </p:sp>
      <p:sp>
        <p:nvSpPr>
          <p:cNvPr id="7" name="Segnaposto contenuto 6">
            <a:extLst>
              <a:ext uri="{FF2B5EF4-FFF2-40B4-BE49-F238E27FC236}">
                <a16:creationId xmlns="" xmlns:a16="http://schemas.microsoft.com/office/drawing/2014/main" id="{D2EEB68B-96B3-4831-8F46-921992481C6A}"/>
              </a:ext>
            </a:extLst>
          </p:cNvPr>
          <p:cNvSpPr>
            <a:spLocks noGrp="1"/>
          </p:cNvSpPr>
          <p:nvPr>
            <p:ph sz="quarter" idx="1"/>
          </p:nvPr>
        </p:nvSpPr>
        <p:spPr>
          <a:xfrm>
            <a:off x="251520" y="908720"/>
            <a:ext cx="6552728" cy="1251248"/>
          </a:xfrm>
        </p:spPr>
        <p:txBody>
          <a:bodyPr/>
          <a:lstStyle/>
          <a:p>
            <a:pPr marL="0" indent="0" algn="l">
              <a:buNone/>
            </a:pPr>
            <a:r>
              <a:rPr lang="it-IT" sz="2000" dirty="0"/>
              <a:t>Evitano o limitano l’ingresso di patogeni nelle vie aeree</a:t>
            </a:r>
          </a:p>
          <a:p>
            <a:pPr marL="0" indent="0" algn="l">
              <a:buNone/>
            </a:pPr>
            <a:r>
              <a:rPr lang="it-IT" sz="2000" dirty="0"/>
              <a:t>I principali sono i facciali filtranti con protezione di bocca, naso e mento (DPI di III categoria)</a:t>
            </a:r>
          </a:p>
        </p:txBody>
      </p:sp>
      <p:graphicFrame>
        <p:nvGraphicFramePr>
          <p:cNvPr id="8" name="Group 86">
            <a:extLst>
              <a:ext uri="{FF2B5EF4-FFF2-40B4-BE49-F238E27FC236}">
                <a16:creationId xmlns="" xmlns:a16="http://schemas.microsoft.com/office/drawing/2014/main" id="{D6749D7C-FC24-424F-A26D-F71B35246499}"/>
              </a:ext>
            </a:extLst>
          </p:cNvPr>
          <p:cNvGraphicFramePr>
            <a:graphicFrameLocks/>
          </p:cNvGraphicFramePr>
          <p:nvPr>
            <p:extLst>
              <p:ext uri="{D42A27DB-BD31-4B8C-83A1-F6EECF244321}">
                <p14:modId xmlns:p14="http://schemas.microsoft.com/office/powerpoint/2010/main" xmlns="" val="2661786092"/>
              </p:ext>
            </p:extLst>
          </p:nvPr>
        </p:nvGraphicFramePr>
        <p:xfrm>
          <a:off x="355960" y="2159968"/>
          <a:ext cx="2383407" cy="1995816"/>
        </p:xfrm>
        <a:graphic>
          <a:graphicData uri="http://schemas.openxmlformats.org/drawingml/2006/table">
            <a:tbl>
              <a:tblPr firstRow="1" bandRow="1">
                <a:tableStyleId>{00A15C55-8517-42AA-B614-E9B94910E393}</a:tableStyleId>
              </a:tblPr>
              <a:tblGrid>
                <a:gridCol w="943247">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tblGrid>
              <a:tr h="453928">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Classe</a:t>
                      </a:r>
                      <a:endParaRPr kumimoji="0" lang="it-IT" sz="18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Protezione</a:t>
                      </a:r>
                      <a:endParaRPr kumimoji="0" lang="it-IT" sz="18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extLst>
                  <a:ext uri="{0D108BD9-81ED-4DB2-BD59-A6C34878D82A}">
                    <a16:rowId xmlns="" xmlns:a16="http://schemas.microsoft.com/office/drawing/2014/main" val="10000"/>
                  </a:ext>
                </a:extLst>
              </a:tr>
              <a:tr h="481990">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FFP1</a:t>
                      </a:r>
                      <a:endParaRPr kumimoji="0" lang="it-IT" sz="18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latin typeface="Trebuchet MS" panose="020B0603020202020204" pitchFamily="34" charset="0"/>
                        </a:rPr>
                        <a:t>80%</a:t>
                      </a:r>
                    </a:p>
                  </a:txBody>
                  <a:tcPr marL="90668" marR="90668" marT="45728" marB="45728" anchor="ctr" horzOverflow="overflow"/>
                </a:tc>
                <a:extLst>
                  <a:ext uri="{0D108BD9-81ED-4DB2-BD59-A6C34878D82A}">
                    <a16:rowId xmlns="" xmlns:a16="http://schemas.microsoft.com/office/drawing/2014/main" val="10001"/>
                  </a:ext>
                </a:extLst>
              </a:tr>
              <a:tr h="448377">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FFP2</a:t>
                      </a:r>
                      <a:endParaRPr kumimoji="0" lang="it-IT" sz="18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latin typeface="Trebuchet MS" panose="020B0603020202020204" pitchFamily="34" charset="0"/>
                        </a:rPr>
                        <a:t>94%</a:t>
                      </a:r>
                    </a:p>
                  </a:txBody>
                  <a:tcPr marL="90668" marR="90668" marT="45728" marB="45728" anchor="ctr" horzOverflow="overflow"/>
                </a:tc>
                <a:extLst>
                  <a:ext uri="{0D108BD9-81ED-4DB2-BD59-A6C34878D82A}">
                    <a16:rowId xmlns="" xmlns:a16="http://schemas.microsoft.com/office/drawing/2014/main" val="10002"/>
                  </a:ext>
                </a:extLst>
              </a:tr>
              <a:tr h="611521">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FFP3</a:t>
                      </a:r>
                      <a:endParaRPr kumimoji="0" lang="it-IT" sz="18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latin typeface="Trebuchet MS" panose="020B0603020202020204" pitchFamily="34" charset="0"/>
                        </a:rPr>
                        <a:t>98%</a:t>
                      </a:r>
                    </a:p>
                  </a:txBody>
                  <a:tcPr marL="90668" marR="90668" marT="45728" marB="45728" anchor="ctr" horzOverflow="overflow"/>
                </a:tc>
                <a:extLst>
                  <a:ext uri="{0D108BD9-81ED-4DB2-BD59-A6C34878D82A}">
                    <a16:rowId xmlns="" xmlns:a16="http://schemas.microsoft.com/office/drawing/2014/main" val="10003"/>
                  </a:ext>
                </a:extLst>
              </a:tr>
            </a:tbl>
          </a:graphicData>
        </a:graphic>
      </p:graphicFrame>
      <p:sp>
        <p:nvSpPr>
          <p:cNvPr id="10" name="Rettangolo con angoli diagonali arrotondati 13">
            <a:extLst>
              <a:ext uri="{FF2B5EF4-FFF2-40B4-BE49-F238E27FC236}">
                <a16:creationId xmlns="" xmlns:a16="http://schemas.microsoft.com/office/drawing/2014/main" id="{9F2E0869-CCC5-4D49-8C9A-5072F4BEE772}"/>
              </a:ext>
            </a:extLst>
          </p:cNvPr>
          <p:cNvSpPr/>
          <p:nvPr/>
        </p:nvSpPr>
        <p:spPr>
          <a:xfrm>
            <a:off x="971600" y="5407031"/>
            <a:ext cx="7200800" cy="743971"/>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I DPI non monouso devono essere mantenuti con cura e in ogni caso vanno smaltiti in modo scrupoloso </a:t>
            </a:r>
          </a:p>
        </p:txBody>
      </p:sp>
      <p:sp>
        <p:nvSpPr>
          <p:cNvPr id="11" name="CasellaDiTesto 10">
            <a:extLst>
              <a:ext uri="{FF2B5EF4-FFF2-40B4-BE49-F238E27FC236}">
                <a16:creationId xmlns="" xmlns:a16="http://schemas.microsoft.com/office/drawing/2014/main" id="{D18DEC31-AF10-4F72-B7F5-1C0353DB5639}"/>
              </a:ext>
            </a:extLst>
          </p:cNvPr>
          <p:cNvSpPr txBox="1"/>
          <p:nvPr/>
        </p:nvSpPr>
        <p:spPr>
          <a:xfrm>
            <a:off x="2785438" y="2204428"/>
            <a:ext cx="6225121" cy="2554545"/>
          </a:xfrm>
          <a:prstGeom prst="rect">
            <a:avLst/>
          </a:prstGeom>
          <a:noFill/>
        </p:spPr>
        <p:txBody>
          <a:bodyPr wrap="square" rtlCol="0">
            <a:spAutoFit/>
          </a:bodyPr>
          <a:lstStyle/>
          <a:p>
            <a:pPr marL="342900" indent="-342900">
              <a:buClr>
                <a:srgbClr val="F08100"/>
              </a:buClr>
              <a:buFont typeface="Arial" panose="020B0604020202020204" pitchFamily="34" charset="0"/>
              <a:buChar char="•"/>
            </a:pPr>
            <a:r>
              <a:rPr lang="it-IT" sz="2000" u="none" dirty="0">
                <a:solidFill>
                  <a:srgbClr val="06397C"/>
                </a:solidFill>
                <a:latin typeface="+mn-lt"/>
              </a:rPr>
              <a:t>La classe del dispositivo dipende </a:t>
            </a:r>
            <a:br>
              <a:rPr lang="it-IT" sz="2000" u="none" dirty="0">
                <a:solidFill>
                  <a:srgbClr val="06397C"/>
                </a:solidFill>
                <a:latin typeface="+mn-lt"/>
              </a:rPr>
            </a:br>
            <a:r>
              <a:rPr lang="it-IT" sz="2000" u="none" dirty="0">
                <a:solidFill>
                  <a:srgbClr val="06397C"/>
                </a:solidFill>
                <a:latin typeface="+mn-lt"/>
              </a:rPr>
              <a:t>dall’efficienza filtrante del filtro</a:t>
            </a:r>
          </a:p>
          <a:p>
            <a:pPr marL="342900" indent="-342900">
              <a:buClr>
                <a:srgbClr val="F08100"/>
              </a:buClr>
              <a:buFont typeface="Arial" panose="020B0604020202020204" pitchFamily="34" charset="0"/>
              <a:buChar char="•"/>
            </a:pPr>
            <a:r>
              <a:rPr lang="it-IT" altLang="it-IT" sz="2000" u="none" dirty="0">
                <a:solidFill>
                  <a:srgbClr val="06397C"/>
                </a:solidFill>
                <a:latin typeface="+mn-lt"/>
              </a:rPr>
              <a:t>Per la protezione dal SARS-CoV-2 sono considerati idonei solo i filtri P2 e P3</a:t>
            </a:r>
          </a:p>
          <a:p>
            <a:pPr marL="342900" indent="-342900">
              <a:buClr>
                <a:srgbClr val="F08100"/>
              </a:buClr>
              <a:buFont typeface="Arial" panose="020B0604020202020204" pitchFamily="34" charset="0"/>
              <a:buChar char="•"/>
            </a:pPr>
            <a:r>
              <a:rPr lang="it-IT" altLang="it-IT" sz="2000" u="none" dirty="0">
                <a:solidFill>
                  <a:srgbClr val="06397C"/>
                </a:solidFill>
                <a:latin typeface="+mn-lt"/>
              </a:rPr>
              <a:t>«NR» utilizzabili per un solo turno lavorativo</a:t>
            </a:r>
          </a:p>
          <a:p>
            <a:pPr marL="342900" indent="-342900">
              <a:buClr>
                <a:srgbClr val="F08100"/>
              </a:buClr>
              <a:buFont typeface="Arial" panose="020B0604020202020204" pitchFamily="34" charset="0"/>
              <a:buChar char="•"/>
            </a:pPr>
            <a:r>
              <a:rPr lang="it-IT" altLang="it-IT" sz="2000" u="none" dirty="0">
                <a:solidFill>
                  <a:srgbClr val="06397C"/>
                </a:solidFill>
                <a:latin typeface="+mn-lt"/>
              </a:rPr>
              <a:t>«R» riutilizzabili per più di un turno lavorativo</a:t>
            </a:r>
          </a:p>
          <a:p>
            <a:pPr marL="342900" indent="-342900">
              <a:buClr>
                <a:srgbClr val="F08100"/>
              </a:buClr>
              <a:buFont typeface="Arial" panose="020B0604020202020204" pitchFamily="34" charset="0"/>
              <a:buChar char="•"/>
            </a:pPr>
            <a:endParaRPr lang="it-IT" sz="2000" u="none" dirty="0">
              <a:solidFill>
                <a:srgbClr val="06397C"/>
              </a:solidFill>
              <a:latin typeface="Trebuchet MS "/>
            </a:endParaRPr>
          </a:p>
          <a:p>
            <a:pPr marL="342900" indent="-342900">
              <a:buClr>
                <a:srgbClr val="F08100"/>
              </a:buClr>
              <a:buFont typeface="Arial" panose="020B0604020202020204" pitchFamily="34" charset="0"/>
              <a:buChar char="•"/>
            </a:pPr>
            <a:endParaRPr lang="it-IT" sz="2000" u="none" dirty="0">
              <a:solidFill>
                <a:srgbClr val="06397C"/>
              </a:solidFill>
              <a:latin typeface="Trebuchet MS "/>
            </a:endParaRPr>
          </a:p>
        </p:txBody>
      </p:sp>
      <p:sp>
        <p:nvSpPr>
          <p:cNvPr id="12" name="Segnaposto contenuto 6">
            <a:extLst>
              <a:ext uri="{FF2B5EF4-FFF2-40B4-BE49-F238E27FC236}">
                <a16:creationId xmlns="" xmlns:a16="http://schemas.microsoft.com/office/drawing/2014/main" id="{9431C56D-ADC6-47C7-877C-64510B3FB977}"/>
              </a:ext>
            </a:extLst>
          </p:cNvPr>
          <p:cNvSpPr txBox="1">
            <a:spLocks/>
          </p:cNvSpPr>
          <p:nvPr/>
        </p:nvSpPr>
        <p:spPr>
          <a:xfrm>
            <a:off x="269999" y="4292157"/>
            <a:ext cx="8640960" cy="1251248"/>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l" fontAlgn="auto">
              <a:spcAft>
                <a:spcPts val="0"/>
              </a:spcAft>
              <a:buFont typeface="Arial" panose="020B0604020202020204" pitchFamily="34" charset="0"/>
              <a:buNone/>
            </a:pPr>
            <a:r>
              <a:rPr lang="it-IT" sz="2000" u="none" dirty="0"/>
              <a:t>Dotati di marcatura CE e conformi alla norma tecnica UNI EN 149</a:t>
            </a:r>
          </a:p>
          <a:p>
            <a:pPr marL="0" indent="0" algn="l" fontAlgn="auto">
              <a:spcAft>
                <a:spcPts val="0"/>
              </a:spcAft>
              <a:buFont typeface="Arial" panose="020B0604020202020204" pitchFamily="34" charset="0"/>
              <a:buNone/>
            </a:pPr>
            <a:r>
              <a:rPr lang="it-IT" sz="2000" u="none" dirty="0"/>
              <a:t>Possono essere dotati di valvola e non devono essere utilizzati da soggetti positivi</a:t>
            </a:r>
          </a:p>
        </p:txBody>
      </p:sp>
      <p:pic>
        <p:nvPicPr>
          <p:cNvPr id="9" name="Immagine 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1518147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cstate="email">
            <a:extLst>
              <a:ext uri="{28A0092B-C50C-407E-A947-70E740481C1C}">
                <a14:useLocalDpi xmlns:a14="http://schemas.microsoft.com/office/drawing/2010/main" xmlns="" val="0"/>
              </a:ext>
            </a:extLst>
          </a:blip>
          <a:srcRect t="24136" b="14186"/>
          <a:stretch/>
        </p:blipFill>
        <p:spPr>
          <a:xfrm>
            <a:off x="4577349" y="908720"/>
            <a:ext cx="4186870" cy="1800200"/>
          </a:xfrm>
          <a:prstGeom prst="rect">
            <a:avLst/>
          </a:prstGeom>
        </p:spPr>
      </p:pic>
      <p:sp>
        <p:nvSpPr>
          <p:cNvPr id="2" name="Segnaposto numero diapositiva 1"/>
          <p:cNvSpPr>
            <a:spLocks noGrp="1"/>
          </p:cNvSpPr>
          <p:nvPr>
            <p:ph type="sldNum" sz="quarter" idx="12"/>
          </p:nvPr>
        </p:nvSpPr>
        <p:spPr/>
        <p:txBody>
          <a:bodyPr/>
          <a:lstStyle/>
          <a:p>
            <a:fld id="{08D320EE-CC74-4450-89AF-B6C6DDCE11E1}" type="slidenum">
              <a:rPr lang="it-IT" smtClean="0"/>
              <a:pPr/>
              <a:t>49</a:t>
            </a:fld>
            <a:endParaRPr lang="it-IT" dirty="0"/>
          </a:p>
        </p:txBody>
      </p:sp>
      <p:sp>
        <p:nvSpPr>
          <p:cNvPr id="3" name="Segnaposto contenuto 2"/>
          <p:cNvSpPr>
            <a:spLocks noGrp="1"/>
          </p:cNvSpPr>
          <p:nvPr>
            <p:ph sz="quarter" idx="1"/>
          </p:nvPr>
        </p:nvSpPr>
        <p:spPr>
          <a:xfrm>
            <a:off x="251520" y="908720"/>
            <a:ext cx="4320480" cy="720080"/>
          </a:xfrm>
        </p:spPr>
        <p:txBody>
          <a:bodyPr/>
          <a:lstStyle/>
          <a:p>
            <a:pPr marL="0" indent="0">
              <a:buNone/>
            </a:pPr>
            <a:r>
              <a:rPr lang="it-IT" sz="2000" dirty="0"/>
              <a:t>Sono presidi ad uso medico che evitano il diffondersi di patogeni trasmissibili per via aerea</a:t>
            </a:r>
          </a:p>
        </p:txBody>
      </p:sp>
      <p:sp>
        <p:nvSpPr>
          <p:cNvPr id="4" name="Titolo 3"/>
          <p:cNvSpPr>
            <a:spLocks noGrp="1"/>
          </p:cNvSpPr>
          <p:nvPr>
            <p:ph type="title"/>
          </p:nvPr>
        </p:nvSpPr>
        <p:spPr/>
        <p:txBody>
          <a:bodyPr/>
          <a:lstStyle/>
          <a:p>
            <a:r>
              <a:rPr lang="it-IT" dirty="0"/>
              <a:t>Mascherine medico-chirurgiche</a:t>
            </a:r>
          </a:p>
        </p:txBody>
      </p:sp>
      <p:sp>
        <p:nvSpPr>
          <p:cNvPr id="5" name="Rettangolo con angoli diagonali arrotondati 13">
            <a:extLst>
              <a:ext uri="{FF2B5EF4-FFF2-40B4-BE49-F238E27FC236}">
                <a16:creationId xmlns="" xmlns:a16="http://schemas.microsoft.com/office/drawing/2014/main" id="{9FFD36B0-4FA3-4068-B956-1212B991CB49}"/>
              </a:ext>
            </a:extLst>
          </p:cNvPr>
          <p:cNvSpPr/>
          <p:nvPr/>
        </p:nvSpPr>
        <p:spPr>
          <a:xfrm>
            <a:off x="971600" y="4869160"/>
            <a:ext cx="7200800" cy="1152789"/>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Le mascherine medico-chirurgiche proteggono l’interlocutore ma non l’operatore che la indossa e quindi non sono DPI </a:t>
            </a:r>
          </a:p>
        </p:txBody>
      </p:sp>
      <p:sp>
        <p:nvSpPr>
          <p:cNvPr id="6" name="Segnaposto contenuto 2">
            <a:extLst>
              <a:ext uri="{FF2B5EF4-FFF2-40B4-BE49-F238E27FC236}">
                <a16:creationId xmlns="" xmlns:a16="http://schemas.microsoft.com/office/drawing/2014/main" id="{23135842-95DC-4312-B928-802D1B82E80D}"/>
              </a:ext>
            </a:extLst>
          </p:cNvPr>
          <p:cNvSpPr txBox="1">
            <a:spLocks/>
          </p:cNvSpPr>
          <p:nvPr/>
        </p:nvSpPr>
        <p:spPr>
          <a:xfrm>
            <a:off x="251519" y="2421814"/>
            <a:ext cx="8513947" cy="2247766"/>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r>
              <a:rPr lang="it-IT" sz="2000" u="none" dirty="0"/>
              <a:t>Possono essere lisce o pieghettate </a:t>
            </a:r>
          </a:p>
          <a:p>
            <a:pPr fontAlgn="auto">
              <a:spcAft>
                <a:spcPts val="0"/>
              </a:spcAft>
            </a:pPr>
            <a:r>
              <a:rPr lang="it-IT" sz="2000" u="none" dirty="0"/>
              <a:t>Sono posizionate su naso e bocca e fissate con lacci o elastici</a:t>
            </a:r>
          </a:p>
          <a:p>
            <a:pPr fontAlgn="auto">
              <a:spcAft>
                <a:spcPts val="0"/>
              </a:spcAft>
            </a:pPr>
            <a:r>
              <a:rPr lang="it-IT" sz="2000" u="none" dirty="0"/>
              <a:t>Prodotte in conformità alla norma EN 14683:2019</a:t>
            </a:r>
          </a:p>
          <a:p>
            <a:pPr fontAlgn="auto">
              <a:spcAft>
                <a:spcPts val="0"/>
              </a:spcAft>
            </a:pPr>
            <a:r>
              <a:rPr lang="it-IT" sz="2000" u="none" dirty="0"/>
              <a:t>Per la protezione dal SARS-CoV-2 sono da preferire le mascherine a 4 strati che offrono un’efficienza di filtrazione batterica ≥98% e che resistono agli spruzzi</a:t>
            </a:r>
          </a:p>
        </p:txBody>
      </p:sp>
      <p:pic>
        <p:nvPicPr>
          <p:cNvPr id="7" name="Immagine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5728022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a:t>
            </a:fld>
            <a:endParaRPr lang="it-IT" dirty="0"/>
          </a:p>
        </p:txBody>
      </p:sp>
      <p:sp>
        <p:nvSpPr>
          <p:cNvPr id="4" name="Titolo 3"/>
          <p:cNvSpPr>
            <a:spLocks noGrp="1"/>
          </p:cNvSpPr>
          <p:nvPr>
            <p:ph type="title"/>
          </p:nvPr>
        </p:nvSpPr>
        <p:spPr/>
        <p:txBody>
          <a:bodyPr/>
          <a:lstStyle/>
          <a:p>
            <a:r>
              <a:rPr lang="it-IT" dirty="0"/>
              <a:t>I sintomi dell’influenza da Sars-CoV-2</a:t>
            </a:r>
          </a:p>
        </p:txBody>
      </p:sp>
      <p:grpSp>
        <p:nvGrpSpPr>
          <p:cNvPr id="5" name="Diagram 6">
            <a:extLst>
              <a:ext uri="{FF2B5EF4-FFF2-40B4-BE49-F238E27FC236}">
                <a16:creationId xmlns="" xmlns:a16="http://schemas.microsoft.com/office/drawing/2014/main" id="{A635038B-8F87-41C7-987C-F1BC1254A9C0}"/>
              </a:ext>
            </a:extLst>
          </p:cNvPr>
          <p:cNvGrpSpPr>
            <a:grpSpLocks/>
          </p:cNvGrpSpPr>
          <p:nvPr/>
        </p:nvGrpSpPr>
        <p:grpSpPr bwMode="auto">
          <a:xfrm>
            <a:off x="503237" y="1085899"/>
            <a:ext cx="8137525" cy="5184775"/>
            <a:chOff x="1638" y="963"/>
            <a:chExt cx="2440" cy="2334"/>
          </a:xfrm>
        </p:grpSpPr>
        <p:sp>
          <p:nvSpPr>
            <p:cNvPr id="6" name="AutoShape 7">
              <a:extLst>
                <a:ext uri="{FF2B5EF4-FFF2-40B4-BE49-F238E27FC236}">
                  <a16:creationId xmlns="" xmlns:a16="http://schemas.microsoft.com/office/drawing/2014/main" id="{50A7E849-DB92-430A-9BFE-0DD2ACBF3BAB}"/>
                </a:ext>
              </a:extLst>
            </p:cNvPr>
            <p:cNvSpPr>
              <a:spLocks noChangeArrowheads="1" noTextEdit="1"/>
            </p:cNvSpPr>
            <p:nvPr/>
          </p:nvSpPr>
          <p:spPr bwMode="auto">
            <a:xfrm>
              <a:off x="1638" y="963"/>
              <a:ext cx="2440" cy="2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dirty="0">
                <a:latin typeface="Trebuchet MS" panose="020B0603020202020204" pitchFamily="34" charset="0"/>
              </a:endParaRPr>
            </a:p>
          </p:txBody>
        </p:sp>
        <p:sp>
          <p:nvSpPr>
            <p:cNvPr id="9" name="_s8198">
              <a:extLst>
                <a:ext uri="{FF2B5EF4-FFF2-40B4-BE49-F238E27FC236}">
                  <a16:creationId xmlns="" xmlns:a16="http://schemas.microsoft.com/office/drawing/2014/main" id="{1001E151-5682-43F7-9AC3-ECF259E17C8B}"/>
                </a:ext>
              </a:extLst>
            </p:cNvPr>
            <p:cNvSpPr>
              <a:spLocks noChangeShapeType="1"/>
            </p:cNvSpPr>
            <p:nvPr/>
          </p:nvSpPr>
          <p:spPr bwMode="auto">
            <a:xfrm flipH="1">
              <a:off x="2288" y="2194"/>
              <a:ext cx="287" cy="0"/>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0" name="_s8199">
              <a:extLst>
                <a:ext uri="{FF2B5EF4-FFF2-40B4-BE49-F238E27FC236}">
                  <a16:creationId xmlns="" xmlns:a16="http://schemas.microsoft.com/office/drawing/2014/main" id="{8E8C0201-988C-4D28-A8D4-AE35C1341AD4}"/>
                </a:ext>
              </a:extLst>
            </p:cNvPr>
            <p:cNvSpPr>
              <a:spLocks noChangeArrowheads="1"/>
            </p:cNvSpPr>
            <p:nvPr/>
          </p:nvSpPr>
          <p:spPr bwMode="auto">
            <a:xfrm>
              <a:off x="1709" y="1820"/>
              <a:ext cx="583" cy="582"/>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senso di malessere generalizzato</a:t>
              </a:r>
              <a:endParaRPr lang="it-IT" sz="2000" dirty="0">
                <a:solidFill>
                  <a:schemeClr val="bg1"/>
                </a:solidFill>
                <a:latin typeface="Trebuchet MS" panose="020B0603020202020204" pitchFamily="34" charset="0"/>
                <a:cs typeface="Arial" charset="0"/>
              </a:endParaRPr>
            </a:p>
          </p:txBody>
        </p:sp>
        <p:sp>
          <p:nvSpPr>
            <p:cNvPr id="11" name="_s8200">
              <a:extLst>
                <a:ext uri="{FF2B5EF4-FFF2-40B4-BE49-F238E27FC236}">
                  <a16:creationId xmlns="" xmlns:a16="http://schemas.microsoft.com/office/drawing/2014/main" id="{5DA6FBEA-C797-4347-A6D8-9C3ADCB475CF}"/>
                </a:ext>
              </a:extLst>
            </p:cNvPr>
            <p:cNvSpPr>
              <a:spLocks noChangeShapeType="1"/>
            </p:cNvSpPr>
            <p:nvPr/>
          </p:nvSpPr>
          <p:spPr bwMode="auto">
            <a:xfrm flipH="1">
              <a:off x="2605" y="2391"/>
              <a:ext cx="127" cy="265"/>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2" name="_s8201">
              <a:extLst>
                <a:ext uri="{FF2B5EF4-FFF2-40B4-BE49-F238E27FC236}">
                  <a16:creationId xmlns="" xmlns:a16="http://schemas.microsoft.com/office/drawing/2014/main" id="{EC586EA5-A74F-49DA-B287-FDBF75218433}"/>
                </a:ext>
              </a:extLst>
            </p:cNvPr>
            <p:cNvSpPr>
              <a:spLocks noChangeArrowheads="1"/>
            </p:cNvSpPr>
            <p:nvPr/>
          </p:nvSpPr>
          <p:spPr bwMode="auto">
            <a:xfrm>
              <a:off x="2188" y="2628"/>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0" tIns="0" rIns="0" bIns="0" anchor="ctr"/>
            <a:lstStyle/>
            <a:p>
              <a:pPr algn="ctr">
                <a:defRPr/>
              </a:pPr>
              <a:r>
                <a:rPr lang="it-IT" sz="1700" b="1" u="none" dirty="0">
                  <a:solidFill>
                    <a:schemeClr val="bg1"/>
                  </a:solidFill>
                  <a:latin typeface="Trebuchet MS" panose="020B0603020202020204" pitchFamily="34" charset="0"/>
                  <a:cs typeface="Arial" charset="0"/>
                </a:rPr>
                <a:t>difficoltà </a:t>
              </a:r>
            </a:p>
            <a:p>
              <a:pPr algn="ctr">
                <a:defRPr/>
              </a:pPr>
              <a:r>
                <a:rPr lang="it-IT" sz="1700" b="1" u="none" dirty="0">
                  <a:solidFill>
                    <a:schemeClr val="bg1"/>
                  </a:solidFill>
                  <a:latin typeface="Trebuchet MS" panose="020B0603020202020204" pitchFamily="34" charset="0"/>
                  <a:cs typeface="Arial" charset="0"/>
                </a:rPr>
                <a:t>respiratorie</a:t>
              </a:r>
              <a:endParaRPr lang="it-IT" sz="2000" dirty="0">
                <a:solidFill>
                  <a:schemeClr val="bg1"/>
                </a:solidFill>
                <a:latin typeface="Trebuchet MS" panose="020B0603020202020204" pitchFamily="34" charset="0"/>
                <a:cs typeface="Arial" charset="0"/>
              </a:endParaRPr>
            </a:p>
          </p:txBody>
        </p:sp>
        <p:sp>
          <p:nvSpPr>
            <p:cNvPr id="13" name="_s8202">
              <a:extLst>
                <a:ext uri="{FF2B5EF4-FFF2-40B4-BE49-F238E27FC236}">
                  <a16:creationId xmlns="" xmlns:a16="http://schemas.microsoft.com/office/drawing/2014/main" id="{EF6C9E49-FF33-442C-AD2D-F2818C4783C3}"/>
                </a:ext>
              </a:extLst>
            </p:cNvPr>
            <p:cNvSpPr>
              <a:spLocks noChangeShapeType="1"/>
            </p:cNvSpPr>
            <p:nvPr/>
          </p:nvSpPr>
          <p:spPr bwMode="auto">
            <a:xfrm>
              <a:off x="2984" y="2391"/>
              <a:ext cx="128" cy="265"/>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4" name="_s8203">
              <a:extLst>
                <a:ext uri="{FF2B5EF4-FFF2-40B4-BE49-F238E27FC236}">
                  <a16:creationId xmlns="" xmlns:a16="http://schemas.microsoft.com/office/drawing/2014/main" id="{0BAE55F3-5D72-4F19-B6C9-0970E9B1DC51}"/>
                </a:ext>
              </a:extLst>
            </p:cNvPr>
            <p:cNvSpPr>
              <a:spLocks noChangeArrowheads="1"/>
            </p:cNvSpPr>
            <p:nvPr/>
          </p:nvSpPr>
          <p:spPr bwMode="auto">
            <a:xfrm>
              <a:off x="2948" y="2627"/>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stanchezza</a:t>
              </a:r>
              <a:endParaRPr lang="it-IT" sz="2000" dirty="0">
                <a:solidFill>
                  <a:schemeClr val="bg1"/>
                </a:solidFill>
                <a:latin typeface="Trebuchet MS" panose="020B0603020202020204" pitchFamily="34" charset="0"/>
                <a:cs typeface="Arial" charset="0"/>
              </a:endParaRPr>
            </a:p>
          </p:txBody>
        </p:sp>
        <p:sp>
          <p:nvSpPr>
            <p:cNvPr id="15" name="_s8204">
              <a:extLst>
                <a:ext uri="{FF2B5EF4-FFF2-40B4-BE49-F238E27FC236}">
                  <a16:creationId xmlns="" xmlns:a16="http://schemas.microsoft.com/office/drawing/2014/main" id="{7532B4E1-A913-4526-AF99-60CEE9880E4C}"/>
                </a:ext>
              </a:extLst>
            </p:cNvPr>
            <p:cNvSpPr>
              <a:spLocks noChangeShapeType="1"/>
            </p:cNvSpPr>
            <p:nvPr/>
          </p:nvSpPr>
          <p:spPr bwMode="auto">
            <a:xfrm>
              <a:off x="3141" y="2194"/>
              <a:ext cx="291" cy="0"/>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6" name="_s8205">
              <a:extLst>
                <a:ext uri="{FF2B5EF4-FFF2-40B4-BE49-F238E27FC236}">
                  <a16:creationId xmlns="" xmlns:a16="http://schemas.microsoft.com/office/drawing/2014/main" id="{EA1131BA-3DC2-4E41-80DC-C766C368A928}"/>
                </a:ext>
              </a:extLst>
            </p:cNvPr>
            <p:cNvSpPr>
              <a:spLocks noChangeArrowheads="1"/>
            </p:cNvSpPr>
            <p:nvPr/>
          </p:nvSpPr>
          <p:spPr bwMode="auto">
            <a:xfrm>
              <a:off x="3432" y="1820"/>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mal di gola</a:t>
              </a:r>
            </a:p>
          </p:txBody>
        </p:sp>
        <p:sp>
          <p:nvSpPr>
            <p:cNvPr id="17" name="_s8206">
              <a:extLst>
                <a:ext uri="{FF2B5EF4-FFF2-40B4-BE49-F238E27FC236}">
                  <a16:creationId xmlns="" xmlns:a16="http://schemas.microsoft.com/office/drawing/2014/main" id="{F3C5B14A-6C45-4322-AE31-533C48862608}"/>
                </a:ext>
              </a:extLst>
            </p:cNvPr>
            <p:cNvSpPr>
              <a:spLocks noChangeShapeType="1"/>
            </p:cNvSpPr>
            <p:nvPr/>
          </p:nvSpPr>
          <p:spPr bwMode="auto">
            <a:xfrm flipV="1">
              <a:off x="2987" y="1551"/>
              <a:ext cx="87" cy="318"/>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8" name="_s8207">
              <a:extLst>
                <a:ext uri="{FF2B5EF4-FFF2-40B4-BE49-F238E27FC236}">
                  <a16:creationId xmlns="" xmlns:a16="http://schemas.microsoft.com/office/drawing/2014/main" id="{F812570C-42AA-4644-B4F4-AA14583FD253}"/>
                </a:ext>
              </a:extLst>
            </p:cNvPr>
            <p:cNvSpPr>
              <a:spLocks noChangeArrowheads="1"/>
            </p:cNvSpPr>
            <p:nvPr/>
          </p:nvSpPr>
          <p:spPr bwMode="auto">
            <a:xfrm>
              <a:off x="2948" y="1009"/>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tosse secca</a:t>
              </a:r>
              <a:endParaRPr lang="it-IT" sz="2000" dirty="0">
                <a:solidFill>
                  <a:schemeClr val="bg1"/>
                </a:solidFill>
                <a:latin typeface="Trebuchet MS" panose="020B0603020202020204" pitchFamily="34" charset="0"/>
                <a:cs typeface="Arial" charset="0"/>
              </a:endParaRPr>
            </a:p>
          </p:txBody>
        </p:sp>
        <p:sp>
          <p:nvSpPr>
            <p:cNvPr id="19" name="_s8208">
              <a:extLst>
                <a:ext uri="{FF2B5EF4-FFF2-40B4-BE49-F238E27FC236}">
                  <a16:creationId xmlns="" xmlns:a16="http://schemas.microsoft.com/office/drawing/2014/main" id="{1A477079-211F-4394-A7FC-512A0C1612B8}"/>
                </a:ext>
              </a:extLst>
            </p:cNvPr>
            <p:cNvSpPr>
              <a:spLocks noChangeShapeType="1"/>
            </p:cNvSpPr>
            <p:nvPr/>
          </p:nvSpPr>
          <p:spPr bwMode="auto">
            <a:xfrm flipH="1" flipV="1">
              <a:off x="2605" y="1551"/>
              <a:ext cx="127" cy="309"/>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20" name="_s8209">
              <a:extLst>
                <a:ext uri="{FF2B5EF4-FFF2-40B4-BE49-F238E27FC236}">
                  <a16:creationId xmlns="" xmlns:a16="http://schemas.microsoft.com/office/drawing/2014/main" id="{9FFB4B3B-F0A8-4C26-BB87-826795BF5D0A}"/>
                </a:ext>
              </a:extLst>
            </p:cNvPr>
            <p:cNvSpPr>
              <a:spLocks noChangeArrowheads="1"/>
            </p:cNvSpPr>
            <p:nvPr/>
          </p:nvSpPr>
          <p:spPr bwMode="auto">
            <a:xfrm>
              <a:off x="2188" y="1012"/>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febbre</a:t>
              </a:r>
              <a:endParaRPr lang="it-IT" sz="2000" dirty="0">
                <a:solidFill>
                  <a:schemeClr val="bg1"/>
                </a:solidFill>
                <a:latin typeface="Trebuchet MS" panose="020B0603020202020204" pitchFamily="34" charset="0"/>
                <a:cs typeface="Arial" charset="0"/>
              </a:endParaRPr>
            </a:p>
          </p:txBody>
        </p:sp>
        <p:sp>
          <p:nvSpPr>
            <p:cNvPr id="21" name="_s8210">
              <a:extLst>
                <a:ext uri="{FF2B5EF4-FFF2-40B4-BE49-F238E27FC236}">
                  <a16:creationId xmlns="" xmlns:a16="http://schemas.microsoft.com/office/drawing/2014/main" id="{4A84EFD0-7BDB-44E9-AE2F-80F3E5B1DE57}"/>
                </a:ext>
              </a:extLst>
            </p:cNvPr>
            <p:cNvSpPr>
              <a:spLocks noChangeArrowheads="1"/>
            </p:cNvSpPr>
            <p:nvPr/>
          </p:nvSpPr>
          <p:spPr bwMode="auto">
            <a:xfrm>
              <a:off x="2567" y="1839"/>
              <a:ext cx="583" cy="583"/>
            </a:xfrm>
            <a:prstGeom prst="ellipse">
              <a:avLst/>
            </a:prstGeom>
            <a:solidFill>
              <a:schemeClr val="accent5">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lIns="0" tIns="0" rIns="0" bIns="0" anchor="ctr"/>
            <a:lstStyle/>
            <a:p>
              <a:pPr algn="ctr">
                <a:defRPr/>
              </a:pPr>
              <a:r>
                <a:rPr lang="it-IT" sz="1800" b="1" u="none" dirty="0">
                  <a:solidFill>
                    <a:schemeClr val="tx1"/>
                  </a:solidFill>
                  <a:latin typeface="Trebuchet MS" panose="020B0603020202020204" pitchFamily="34" charset="0"/>
                  <a:cs typeface="Arial" charset="0"/>
                </a:rPr>
                <a:t>Principali sintomi</a:t>
              </a:r>
              <a:endParaRPr lang="it-IT" sz="1800" b="1" dirty="0">
                <a:solidFill>
                  <a:schemeClr val="tx1"/>
                </a:solidFill>
                <a:latin typeface="Trebuchet MS" panose="020B0603020202020204" pitchFamily="34" charset="0"/>
                <a:cs typeface="Arial" charset="0"/>
              </a:endParaRPr>
            </a:p>
          </p:txBody>
        </p:sp>
      </p:grpSp>
      <p:pic>
        <p:nvPicPr>
          <p:cNvPr id="22" name="Immagine 2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30359693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50</a:t>
            </a:fld>
            <a:endParaRPr lang="it-IT" dirty="0"/>
          </a:p>
        </p:txBody>
      </p:sp>
      <p:sp>
        <p:nvSpPr>
          <p:cNvPr id="4" name="Titolo 3"/>
          <p:cNvSpPr>
            <a:spLocks noGrp="1"/>
          </p:cNvSpPr>
          <p:nvPr>
            <p:ph type="title"/>
          </p:nvPr>
        </p:nvSpPr>
        <p:spPr/>
        <p:txBody>
          <a:bodyPr/>
          <a:lstStyle/>
          <a:p>
            <a:r>
              <a:rPr lang="it-IT" dirty="0"/>
              <a:t>I dispositivi in deroga</a:t>
            </a:r>
          </a:p>
        </p:txBody>
      </p:sp>
      <p:sp>
        <p:nvSpPr>
          <p:cNvPr id="7" name="Freccia a destra 23">
            <a:extLst>
              <a:ext uri="{FF2B5EF4-FFF2-40B4-BE49-F238E27FC236}">
                <a16:creationId xmlns="" xmlns:a16="http://schemas.microsoft.com/office/drawing/2014/main" id="{A260FDE3-EA60-4B8C-8DAA-018136B4FCD5}"/>
              </a:ext>
            </a:extLst>
          </p:cNvPr>
          <p:cNvSpPr>
            <a:spLocks noChangeArrowheads="1"/>
          </p:cNvSpPr>
          <p:nvPr/>
        </p:nvSpPr>
        <p:spPr bwMode="auto">
          <a:xfrm rot="5400000">
            <a:off x="2449760" y="2208857"/>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8" name="Freccia a destra 23">
            <a:extLst>
              <a:ext uri="{FF2B5EF4-FFF2-40B4-BE49-F238E27FC236}">
                <a16:creationId xmlns="" xmlns:a16="http://schemas.microsoft.com/office/drawing/2014/main" id="{CAFC5A81-3EE1-4757-B2E6-71D941C36A45}"/>
              </a:ext>
            </a:extLst>
          </p:cNvPr>
          <p:cNvSpPr>
            <a:spLocks noChangeArrowheads="1"/>
          </p:cNvSpPr>
          <p:nvPr/>
        </p:nvSpPr>
        <p:spPr bwMode="auto">
          <a:xfrm rot="5400000">
            <a:off x="6199530" y="2204864"/>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9" name="CasellaDiTesto 8">
            <a:extLst>
              <a:ext uri="{FF2B5EF4-FFF2-40B4-BE49-F238E27FC236}">
                <a16:creationId xmlns="" xmlns:a16="http://schemas.microsoft.com/office/drawing/2014/main" id="{03991E2B-5FAE-41FA-9444-A542386142FE}"/>
              </a:ext>
            </a:extLst>
          </p:cNvPr>
          <p:cNvSpPr txBox="1"/>
          <p:nvPr/>
        </p:nvSpPr>
        <p:spPr>
          <a:xfrm>
            <a:off x="1259632" y="2708920"/>
            <a:ext cx="2880320" cy="1804749"/>
          </a:xfrm>
          <a:prstGeom prst="roundRect">
            <a:avLst/>
          </a:prstGeom>
          <a:solidFill>
            <a:srgbClr val="CBE3F2"/>
          </a:solidFill>
        </p:spPr>
        <p:txBody>
          <a:bodyPr wrap="square" rtlCol="0">
            <a:spAutoFit/>
          </a:bodyPr>
          <a:lstStyle/>
          <a:p>
            <a:pPr algn="ctr"/>
            <a:r>
              <a:rPr lang="it-IT" sz="2000" u="none" dirty="0">
                <a:latin typeface="+mn-lt"/>
              </a:rPr>
              <a:t>Le mascherine chirurgiche sono considerate DPI ai sensi del </a:t>
            </a:r>
            <a:br>
              <a:rPr lang="it-IT" sz="2000" u="none" dirty="0">
                <a:latin typeface="+mn-lt"/>
              </a:rPr>
            </a:br>
            <a:r>
              <a:rPr lang="it-IT" sz="2000" u="none" dirty="0">
                <a:latin typeface="+mn-lt"/>
              </a:rPr>
              <a:t>D.Lgs. 81/2008</a:t>
            </a:r>
          </a:p>
        </p:txBody>
      </p:sp>
      <p:sp>
        <p:nvSpPr>
          <p:cNvPr id="10" name="CasellaDiTesto 9">
            <a:extLst>
              <a:ext uri="{FF2B5EF4-FFF2-40B4-BE49-F238E27FC236}">
                <a16:creationId xmlns="" xmlns:a16="http://schemas.microsoft.com/office/drawing/2014/main" id="{C0CF1207-CC15-4A41-9517-ABAD09E37546}"/>
              </a:ext>
            </a:extLst>
          </p:cNvPr>
          <p:cNvSpPr txBox="1"/>
          <p:nvPr/>
        </p:nvSpPr>
        <p:spPr>
          <a:xfrm>
            <a:off x="5009402" y="2708920"/>
            <a:ext cx="2880320" cy="1804749"/>
          </a:xfrm>
          <a:prstGeom prst="roundRect">
            <a:avLst/>
          </a:prstGeom>
          <a:solidFill>
            <a:srgbClr val="CBE3F2"/>
          </a:solidFill>
        </p:spPr>
        <p:txBody>
          <a:bodyPr wrap="square" rtlCol="0">
            <a:spAutoFit/>
          </a:bodyPr>
          <a:lstStyle/>
          <a:p>
            <a:pPr algn="ctr"/>
            <a:r>
              <a:rPr lang="it-IT" sz="2000" u="none" dirty="0">
                <a:latin typeface="+mn-lt"/>
              </a:rPr>
              <a:t>La produzione in deroga alle vigenti disposizioni di mascherine e DPI</a:t>
            </a:r>
          </a:p>
          <a:p>
            <a:pPr algn="ctr"/>
            <a:endParaRPr lang="it-IT" sz="2000" u="none" dirty="0">
              <a:latin typeface="+mn-lt"/>
            </a:endParaRPr>
          </a:p>
        </p:txBody>
      </p:sp>
      <p:sp>
        <p:nvSpPr>
          <p:cNvPr id="13" name="CasellaDiTesto 12">
            <a:extLst>
              <a:ext uri="{FF2B5EF4-FFF2-40B4-BE49-F238E27FC236}">
                <a16:creationId xmlns="" xmlns:a16="http://schemas.microsoft.com/office/drawing/2014/main" id="{07B481D6-C461-4D87-AE78-9EC97DD199D7}"/>
              </a:ext>
            </a:extLst>
          </p:cNvPr>
          <p:cNvSpPr txBox="1"/>
          <p:nvPr/>
        </p:nvSpPr>
        <p:spPr>
          <a:xfrm>
            <a:off x="250130" y="4581128"/>
            <a:ext cx="8642350" cy="1631216"/>
          </a:xfrm>
          <a:prstGeom prst="rect">
            <a:avLst/>
          </a:prstGeom>
          <a:noFill/>
        </p:spPr>
        <p:txBody>
          <a:bodyPr wrap="square" rtlCol="0">
            <a:spAutoFit/>
          </a:bodyPr>
          <a:lstStyle/>
          <a:p>
            <a:r>
              <a:rPr lang="it-IT" sz="2000" u="none" dirty="0">
                <a:solidFill>
                  <a:srgbClr val="06397C"/>
                </a:solidFill>
                <a:latin typeface="+mn-lt"/>
              </a:rPr>
              <a:t>Mascherine e DPI in deroga possono essere immessi sul mercato dietro autodichiarazione della loro idoneità verificata dagli organi competenti (rispettivamente ISS e INAIL).</a:t>
            </a:r>
          </a:p>
          <a:p>
            <a:r>
              <a:rPr lang="it-IT" sz="2000" b="1" u="none" dirty="0">
                <a:solidFill>
                  <a:srgbClr val="06397C"/>
                </a:solidFill>
                <a:latin typeface="+mn-lt"/>
              </a:rPr>
              <a:t>Devono comunque rispettare i requisiti di sicurezza della normativa vigente.</a:t>
            </a:r>
          </a:p>
        </p:txBody>
      </p:sp>
      <p:sp>
        <p:nvSpPr>
          <p:cNvPr id="6" name="Rettangolo arrotondato 18">
            <a:extLst>
              <a:ext uri="{FF2B5EF4-FFF2-40B4-BE49-F238E27FC236}">
                <a16:creationId xmlns="" xmlns:a16="http://schemas.microsoft.com/office/drawing/2014/main" id="{B4FCA180-57F3-4AE3-B6F3-8DB2892F81B6}"/>
              </a:ext>
            </a:extLst>
          </p:cNvPr>
          <p:cNvSpPr>
            <a:spLocks noGrp="1"/>
          </p:cNvSpPr>
          <p:nvPr>
            <p:ph sz="quarter" idx="1"/>
          </p:nvPr>
        </p:nvSpPr>
        <p:spPr bwMode="auto">
          <a:xfrm>
            <a:off x="250130" y="1052736"/>
            <a:ext cx="8642350" cy="1152128"/>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anchor="ctr"/>
          <a:lstStyle/>
          <a:p>
            <a:pPr marL="0" indent="0" algn="ctr">
              <a:buNone/>
              <a:defRPr/>
            </a:pPr>
            <a:r>
              <a:rPr lang="it-IT" sz="2400" u="none" dirty="0">
                <a:solidFill>
                  <a:schemeClr val="bg1"/>
                </a:solidFill>
                <a:latin typeface="Trebuchet MS" panose="020B0603020202020204" pitchFamily="34" charset="0"/>
                <a:ea typeface="+mn-ea"/>
                <a:cs typeface="+mn-cs"/>
              </a:rPr>
              <a:t>Vista l’emergenza sanitaria e la difficoltà di reperimento dei DPI, il Decreto Legge noto come «Decreto Cura Italia» stabilisce, per la sola durata dell’emergenza</a:t>
            </a:r>
          </a:p>
        </p:txBody>
      </p:sp>
      <p:pic>
        <p:nvPicPr>
          <p:cNvPr id="11" name="Immagine 10"/>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0828521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51</a:t>
            </a:fld>
            <a:endParaRPr lang="it-IT" dirty="0"/>
          </a:p>
        </p:txBody>
      </p:sp>
      <p:sp>
        <p:nvSpPr>
          <p:cNvPr id="4" name="Titolo 3"/>
          <p:cNvSpPr>
            <a:spLocks noGrp="1"/>
          </p:cNvSpPr>
          <p:nvPr>
            <p:ph type="title"/>
          </p:nvPr>
        </p:nvSpPr>
        <p:spPr/>
        <p:txBody>
          <a:bodyPr/>
          <a:lstStyle/>
          <a:p>
            <a:r>
              <a:rPr lang="it-IT" dirty="0"/>
              <a:t>Le «mascherine di comunità»</a:t>
            </a:r>
          </a:p>
        </p:txBody>
      </p:sp>
      <p:sp>
        <p:nvSpPr>
          <p:cNvPr id="7" name="Freccia a destra 23">
            <a:extLst>
              <a:ext uri="{FF2B5EF4-FFF2-40B4-BE49-F238E27FC236}">
                <a16:creationId xmlns="" xmlns:a16="http://schemas.microsoft.com/office/drawing/2014/main" id="{A260FDE3-EA60-4B8C-8DAA-018136B4FCD5}"/>
              </a:ext>
            </a:extLst>
          </p:cNvPr>
          <p:cNvSpPr>
            <a:spLocks noChangeArrowheads="1"/>
          </p:cNvSpPr>
          <p:nvPr/>
        </p:nvSpPr>
        <p:spPr bwMode="auto">
          <a:xfrm rot="5400000">
            <a:off x="4408131" y="2278408"/>
            <a:ext cx="635434"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9" name="CasellaDiTesto 8">
            <a:extLst>
              <a:ext uri="{FF2B5EF4-FFF2-40B4-BE49-F238E27FC236}">
                <a16:creationId xmlns="" xmlns:a16="http://schemas.microsoft.com/office/drawing/2014/main" id="{03991E2B-5FAE-41FA-9444-A542386142FE}"/>
              </a:ext>
            </a:extLst>
          </p:cNvPr>
          <p:cNvSpPr txBox="1"/>
          <p:nvPr/>
        </p:nvSpPr>
        <p:spPr>
          <a:xfrm>
            <a:off x="288589" y="2846155"/>
            <a:ext cx="8642349" cy="1464231"/>
          </a:xfrm>
          <a:prstGeom prst="roundRect">
            <a:avLst/>
          </a:prstGeom>
          <a:solidFill>
            <a:srgbClr val="CBE3F2"/>
          </a:solidFill>
        </p:spPr>
        <p:txBody>
          <a:bodyPr wrap="square" rtlCol="0">
            <a:spAutoFit/>
          </a:bodyPr>
          <a:lstStyle/>
          <a:p>
            <a:pPr algn="ctr"/>
            <a:r>
              <a:rPr lang="it-IT" sz="2000" u="none" dirty="0">
                <a:latin typeface="+mn-lt"/>
              </a:rPr>
              <a:t>Si tratta di dispositivi di qualsiasi natura atti a coprire la bocca e il naso. </a:t>
            </a:r>
          </a:p>
          <a:p>
            <a:pPr algn="ctr"/>
            <a:r>
              <a:rPr lang="it-IT" sz="2000" u="none" dirty="0">
                <a:latin typeface="+mn-lt"/>
              </a:rPr>
              <a:t>Non rispondono a nessuna norma e non garantiscono la protezione se non in senso generale e presuntivo.</a:t>
            </a:r>
          </a:p>
        </p:txBody>
      </p:sp>
      <p:sp>
        <p:nvSpPr>
          <p:cNvPr id="13" name="CasellaDiTesto 12">
            <a:extLst>
              <a:ext uri="{FF2B5EF4-FFF2-40B4-BE49-F238E27FC236}">
                <a16:creationId xmlns="" xmlns:a16="http://schemas.microsoft.com/office/drawing/2014/main" id="{07B481D6-C461-4D87-AE78-9EC97DD199D7}"/>
              </a:ext>
            </a:extLst>
          </p:cNvPr>
          <p:cNvSpPr txBox="1"/>
          <p:nvPr/>
        </p:nvSpPr>
        <p:spPr>
          <a:xfrm>
            <a:off x="250130" y="4833498"/>
            <a:ext cx="8642350" cy="707886"/>
          </a:xfrm>
          <a:prstGeom prst="rect">
            <a:avLst/>
          </a:prstGeom>
          <a:noFill/>
        </p:spPr>
        <p:txBody>
          <a:bodyPr wrap="square" rtlCol="0">
            <a:spAutoFit/>
          </a:bodyPr>
          <a:lstStyle/>
          <a:p>
            <a:r>
              <a:rPr lang="it-IT" sz="2000" u="none" dirty="0">
                <a:solidFill>
                  <a:srgbClr val="06397C"/>
                </a:solidFill>
                <a:latin typeface="+mn-lt"/>
              </a:rPr>
              <a:t>I dispositivi di comunità assolvono alla funzione di una generica riduzione del rischio legato al fatto che le vie respiratorie non sono libere.</a:t>
            </a:r>
            <a:endParaRPr lang="it-IT" sz="2000" b="1" u="none" dirty="0">
              <a:solidFill>
                <a:srgbClr val="06397C"/>
              </a:solidFill>
              <a:latin typeface="+mn-lt"/>
            </a:endParaRPr>
          </a:p>
        </p:txBody>
      </p:sp>
      <p:sp>
        <p:nvSpPr>
          <p:cNvPr id="6" name="Rettangolo arrotondato 18">
            <a:extLst>
              <a:ext uri="{FF2B5EF4-FFF2-40B4-BE49-F238E27FC236}">
                <a16:creationId xmlns="" xmlns:a16="http://schemas.microsoft.com/office/drawing/2014/main" id="{B4FCA180-57F3-4AE3-B6F3-8DB2892F81B6}"/>
              </a:ext>
            </a:extLst>
          </p:cNvPr>
          <p:cNvSpPr>
            <a:spLocks noGrp="1"/>
          </p:cNvSpPr>
          <p:nvPr>
            <p:ph sz="quarter" idx="1"/>
          </p:nvPr>
        </p:nvSpPr>
        <p:spPr bwMode="auto">
          <a:xfrm>
            <a:off x="250130" y="1052736"/>
            <a:ext cx="8642350" cy="1152128"/>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anchor="ctr"/>
          <a:lstStyle/>
          <a:p>
            <a:pPr marL="0" indent="0" algn="ctr">
              <a:buNone/>
              <a:defRPr/>
            </a:pPr>
            <a:r>
              <a:rPr lang="it-IT" sz="2400" u="none" dirty="0">
                <a:solidFill>
                  <a:schemeClr val="bg1"/>
                </a:solidFill>
                <a:latin typeface="Trebuchet MS" panose="020B0603020202020204" pitchFamily="34" charset="0"/>
                <a:ea typeface="+mn-ea"/>
                <a:cs typeface="+mn-cs"/>
              </a:rPr>
              <a:t>Una terza tipologia introdotta in disposizioni regionali e successivamente nel DPCM 26/4/2020 è quella delle mascherine «di comunità».</a:t>
            </a:r>
          </a:p>
        </p:txBody>
      </p:sp>
      <p:pic>
        <p:nvPicPr>
          <p:cNvPr id="11" name="Immagine 10"/>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10658573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52</a:t>
            </a:fld>
            <a:endParaRPr lang="it-IT" dirty="0"/>
          </a:p>
        </p:txBody>
      </p:sp>
      <p:sp>
        <p:nvSpPr>
          <p:cNvPr id="4" name="Titolo 3"/>
          <p:cNvSpPr>
            <a:spLocks noGrp="1"/>
          </p:cNvSpPr>
          <p:nvPr>
            <p:ph type="title"/>
          </p:nvPr>
        </p:nvSpPr>
        <p:spPr/>
        <p:txBody>
          <a:bodyPr/>
          <a:lstStyle/>
          <a:p>
            <a:r>
              <a:rPr lang="it-IT" dirty="0"/>
              <a:t>Come indossare e togliere mascherine</a:t>
            </a:r>
          </a:p>
        </p:txBody>
      </p:sp>
      <p:pic>
        <p:nvPicPr>
          <p:cNvPr id="8" name="Immagine 7">
            <a:extLst>
              <a:ext uri="{FF2B5EF4-FFF2-40B4-BE49-F238E27FC236}">
                <a16:creationId xmlns="" xmlns:a16="http://schemas.microsoft.com/office/drawing/2014/main" id="{08A7C282-A428-42EE-90B1-941C59F9063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9173"/>
          <a:stretch/>
        </p:blipFill>
        <p:spPr>
          <a:xfrm>
            <a:off x="1032917" y="1124744"/>
            <a:ext cx="7078166" cy="4931833"/>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
        <p:nvSpPr>
          <p:cNvPr id="3" name="Rettangolo 2"/>
          <p:cNvSpPr/>
          <p:nvPr/>
        </p:nvSpPr>
        <p:spPr>
          <a:xfrm rot="16200000">
            <a:off x="-1597321" y="3632077"/>
            <a:ext cx="4572000" cy="276999"/>
          </a:xfrm>
          <a:prstGeom prst="rect">
            <a:avLst/>
          </a:prstGeom>
        </p:spPr>
        <p:txBody>
          <a:bodyPr>
            <a:spAutoFit/>
          </a:bodyPr>
          <a:lstStyle/>
          <a:p>
            <a:r>
              <a:rPr lang="it-IT" sz="1200" i="1" u="none" dirty="0" smtClean="0">
                <a:latin typeface="+mn-lt"/>
              </a:rPr>
              <a:t>Fonte: Opera </a:t>
            </a:r>
            <a:r>
              <a:rPr lang="it-IT" sz="1200" i="1" u="none" dirty="0">
                <a:latin typeface="+mn-lt"/>
              </a:rPr>
              <a:t>Universitaria di Trento</a:t>
            </a:r>
          </a:p>
        </p:txBody>
      </p:sp>
    </p:spTree>
    <p:extLst>
      <p:ext uri="{BB962C8B-B14F-4D97-AF65-F5344CB8AC3E}">
        <p14:creationId xmlns:p14="http://schemas.microsoft.com/office/powerpoint/2010/main" xmlns="" val="16830838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53</a:t>
            </a:fld>
            <a:endParaRPr lang="it-IT" dirty="0"/>
          </a:p>
        </p:txBody>
      </p:sp>
      <p:sp>
        <p:nvSpPr>
          <p:cNvPr id="4" name="Titolo 3"/>
          <p:cNvSpPr>
            <a:spLocks noGrp="1"/>
          </p:cNvSpPr>
          <p:nvPr>
            <p:ph type="title"/>
          </p:nvPr>
        </p:nvSpPr>
        <p:spPr/>
        <p:txBody>
          <a:bodyPr/>
          <a:lstStyle/>
          <a:p>
            <a:r>
              <a:rPr lang="it-IT" dirty="0"/>
              <a:t>Come indossare DPI</a:t>
            </a:r>
          </a:p>
        </p:txBody>
      </p:sp>
      <p:pic>
        <p:nvPicPr>
          <p:cNvPr id="5" name="Picture 2">
            <a:extLst>
              <a:ext uri="{FF2B5EF4-FFF2-40B4-BE49-F238E27FC236}">
                <a16:creationId xmlns="" xmlns:a16="http://schemas.microsoft.com/office/drawing/2014/main" id="{55D22501-DC93-42AC-9DBB-FA1E78E5CD6B}"/>
              </a:ext>
            </a:extLst>
          </p:cNvPr>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0397" t="15618" r="15195" b="2985"/>
          <a:stretch/>
        </p:blipFill>
        <p:spPr bwMode="auto">
          <a:xfrm>
            <a:off x="275930" y="1268760"/>
            <a:ext cx="8592139"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magine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
        <p:nvSpPr>
          <p:cNvPr id="7" name="Rettangolo 6"/>
          <p:cNvSpPr/>
          <p:nvPr/>
        </p:nvSpPr>
        <p:spPr>
          <a:xfrm rot="16200000">
            <a:off x="-1889710" y="3461634"/>
            <a:ext cx="4572000" cy="276999"/>
          </a:xfrm>
          <a:prstGeom prst="rect">
            <a:avLst/>
          </a:prstGeom>
        </p:spPr>
        <p:txBody>
          <a:bodyPr>
            <a:spAutoFit/>
          </a:bodyPr>
          <a:lstStyle/>
          <a:p>
            <a:r>
              <a:rPr lang="it-IT" sz="1200" i="1" u="none" dirty="0">
                <a:latin typeface="+mn-lt"/>
              </a:rPr>
              <a:t>Fonte: Bagaglio.eu</a:t>
            </a:r>
          </a:p>
        </p:txBody>
      </p:sp>
    </p:spTree>
    <p:extLst>
      <p:ext uri="{BB962C8B-B14F-4D97-AF65-F5344CB8AC3E}">
        <p14:creationId xmlns:p14="http://schemas.microsoft.com/office/powerpoint/2010/main" xmlns="" val="32227004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54</a:t>
            </a:fld>
            <a:endParaRPr lang="it-IT" dirty="0"/>
          </a:p>
        </p:txBody>
      </p:sp>
      <p:sp>
        <p:nvSpPr>
          <p:cNvPr id="4" name="Titolo 3"/>
          <p:cNvSpPr>
            <a:spLocks noGrp="1"/>
          </p:cNvSpPr>
          <p:nvPr>
            <p:ph type="title"/>
          </p:nvPr>
        </p:nvSpPr>
        <p:spPr/>
        <p:txBody>
          <a:bodyPr/>
          <a:lstStyle/>
          <a:p>
            <a:r>
              <a:rPr lang="it-IT" dirty="0"/>
              <a:t>Come usare i guanti monouso</a:t>
            </a:r>
          </a:p>
        </p:txBody>
      </p:sp>
      <p:pic>
        <p:nvPicPr>
          <p:cNvPr id="10" name="Segnaposto contenuto 9">
            <a:extLst>
              <a:ext uri="{FF2B5EF4-FFF2-40B4-BE49-F238E27FC236}">
                <a16:creationId xmlns="" xmlns:a16="http://schemas.microsoft.com/office/drawing/2014/main" id="{611B0804-9BBF-4FC2-B031-D967175A0257}"/>
              </a:ext>
            </a:extLst>
          </p:cNvPr>
          <p:cNvPicPr>
            <a:picLocks noGrp="1" noChangeAspect="1"/>
          </p:cNvPicPr>
          <p:nvPr>
            <p:ph sz="quarter" idx="1"/>
          </p:nvPr>
        </p:nvPicPr>
        <p:blipFill rotWithShape="1">
          <a:blip r:embed="rId3" cstate="email">
            <a:extLst>
              <a:ext uri="{28A0092B-C50C-407E-A947-70E740481C1C}">
                <a14:useLocalDpi xmlns:a14="http://schemas.microsoft.com/office/drawing/2010/main" xmlns="" val="0"/>
              </a:ext>
            </a:extLst>
          </a:blip>
          <a:srcRect l="1174" t="1878" r="2031" b="2539"/>
          <a:stretch/>
        </p:blipFill>
        <p:spPr>
          <a:xfrm>
            <a:off x="503548" y="1398385"/>
            <a:ext cx="8136904" cy="4061229"/>
          </a:xfrm>
        </p:spPr>
      </p:pic>
      <p:pic>
        <p:nvPicPr>
          <p:cNvPr id="5" name="Immagin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
        <p:nvSpPr>
          <p:cNvPr id="6" name="Rettangolo 5"/>
          <p:cNvSpPr/>
          <p:nvPr/>
        </p:nvSpPr>
        <p:spPr>
          <a:xfrm>
            <a:off x="432048" y="5741327"/>
            <a:ext cx="4572000" cy="276999"/>
          </a:xfrm>
          <a:prstGeom prst="rect">
            <a:avLst/>
          </a:prstGeom>
        </p:spPr>
        <p:txBody>
          <a:bodyPr>
            <a:spAutoFit/>
          </a:bodyPr>
          <a:lstStyle/>
          <a:p>
            <a:r>
              <a:rPr lang="it-IT" sz="1200" i="1" u="none" dirty="0" smtClean="0">
                <a:latin typeface="+mn-lt"/>
              </a:rPr>
              <a:t>Fonte</a:t>
            </a:r>
            <a:r>
              <a:rPr lang="it-IT" sz="1200" i="1" u="none" dirty="0">
                <a:latin typeface="+mn-lt"/>
              </a:rPr>
              <a:t>: Università degli studi di Bari</a:t>
            </a:r>
          </a:p>
        </p:txBody>
      </p:sp>
    </p:spTree>
    <p:extLst>
      <p:ext uri="{BB962C8B-B14F-4D97-AF65-F5344CB8AC3E}">
        <p14:creationId xmlns:p14="http://schemas.microsoft.com/office/powerpoint/2010/main" xmlns="" val="26388898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55</a:t>
            </a:fld>
            <a:endParaRPr lang="it-IT" dirty="0"/>
          </a:p>
        </p:txBody>
      </p:sp>
      <p:pic>
        <p:nvPicPr>
          <p:cNvPr id="6" name="Segnaposto contenuto 5">
            <a:extLst>
              <a:ext uri="{FF2B5EF4-FFF2-40B4-BE49-F238E27FC236}">
                <a16:creationId xmlns="" xmlns:a16="http://schemas.microsoft.com/office/drawing/2014/main" id="{0DFDCB3D-D6CA-4E62-A619-55830262573C}"/>
              </a:ext>
            </a:extLst>
          </p:cNvPr>
          <p:cNvPicPr>
            <a:picLocks noGrp="1" noChangeAspect="1"/>
          </p:cNvPicPr>
          <p:nvPr>
            <p:ph sz="quarter" idx="1"/>
          </p:nvPr>
        </p:nvPicPr>
        <p:blipFill rotWithShape="1">
          <a:blip r:embed="rId3" cstate="email">
            <a:extLst>
              <a:ext uri="{28A0092B-C50C-407E-A947-70E740481C1C}">
                <a14:useLocalDpi xmlns:a14="http://schemas.microsoft.com/office/drawing/2010/main" xmlns="" val="0"/>
              </a:ext>
            </a:extLst>
          </a:blip>
          <a:srcRect b="4053"/>
          <a:stretch/>
        </p:blipFill>
        <p:spPr>
          <a:xfrm>
            <a:off x="1019175" y="1052736"/>
            <a:ext cx="7105650" cy="5113238"/>
          </a:xfrm>
        </p:spPr>
      </p:pic>
      <p:sp>
        <p:nvSpPr>
          <p:cNvPr id="4" name="Titolo 3"/>
          <p:cNvSpPr>
            <a:spLocks noGrp="1"/>
          </p:cNvSpPr>
          <p:nvPr>
            <p:ph type="title"/>
          </p:nvPr>
        </p:nvSpPr>
        <p:spPr/>
        <p:txBody>
          <a:bodyPr/>
          <a:lstStyle/>
          <a:p>
            <a:r>
              <a:rPr lang="it-IT" dirty="0"/>
              <a:t>Come usare i guanti monouso</a:t>
            </a:r>
          </a:p>
        </p:txBody>
      </p:sp>
      <p:pic>
        <p:nvPicPr>
          <p:cNvPr id="5" name="Immagin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
        <p:nvSpPr>
          <p:cNvPr id="7" name="Rettangolo 6"/>
          <p:cNvSpPr/>
          <p:nvPr/>
        </p:nvSpPr>
        <p:spPr>
          <a:xfrm rot="16200000">
            <a:off x="-1597321" y="3632077"/>
            <a:ext cx="4572000" cy="276999"/>
          </a:xfrm>
          <a:prstGeom prst="rect">
            <a:avLst/>
          </a:prstGeom>
        </p:spPr>
        <p:txBody>
          <a:bodyPr>
            <a:spAutoFit/>
          </a:bodyPr>
          <a:lstStyle/>
          <a:p>
            <a:r>
              <a:rPr lang="it-IT" sz="1200" i="1" u="none" dirty="0" smtClean="0">
                <a:latin typeface="+mn-lt"/>
              </a:rPr>
              <a:t>Fonte</a:t>
            </a:r>
            <a:r>
              <a:rPr lang="it-IT" sz="1200" i="1" u="none" dirty="0">
                <a:latin typeface="+mn-lt"/>
              </a:rPr>
              <a:t>: </a:t>
            </a:r>
            <a:r>
              <a:rPr lang="it-IT" sz="1200" i="1" u="none" dirty="0" err="1">
                <a:latin typeface="+mn-lt"/>
              </a:rPr>
              <a:t>Adnkronos</a:t>
            </a:r>
            <a:endParaRPr lang="it-IT" sz="1200" i="1" u="none" dirty="0">
              <a:latin typeface="+mn-lt"/>
            </a:endParaRPr>
          </a:p>
        </p:txBody>
      </p:sp>
    </p:spTree>
    <p:extLst>
      <p:ext uri="{BB962C8B-B14F-4D97-AF65-F5344CB8AC3E}">
        <p14:creationId xmlns:p14="http://schemas.microsoft.com/office/powerpoint/2010/main" xmlns="" val="13946589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56</a:t>
            </a:fld>
            <a:endParaRPr lang="it-IT" dirty="0"/>
          </a:p>
        </p:txBody>
      </p:sp>
      <p:sp>
        <p:nvSpPr>
          <p:cNvPr id="4" name="Titolo 3"/>
          <p:cNvSpPr>
            <a:spLocks noGrp="1"/>
          </p:cNvSpPr>
          <p:nvPr>
            <p:ph type="title"/>
          </p:nvPr>
        </p:nvSpPr>
        <p:spPr/>
        <p:txBody>
          <a:bodyPr/>
          <a:lstStyle/>
          <a:p>
            <a:r>
              <a:rPr lang="it-IT" sz="2800" dirty="0"/>
              <a:t>Durata DPI</a:t>
            </a:r>
          </a:p>
        </p:txBody>
      </p:sp>
      <p:graphicFrame>
        <p:nvGraphicFramePr>
          <p:cNvPr id="5" name="Segnaposto contenuto 5">
            <a:extLst>
              <a:ext uri="{FF2B5EF4-FFF2-40B4-BE49-F238E27FC236}">
                <a16:creationId xmlns="" xmlns:a16="http://schemas.microsoft.com/office/drawing/2014/main" id="{5248C7BF-EF9F-4BF4-A801-89529CD6B8B4}"/>
              </a:ext>
            </a:extLst>
          </p:cNvPr>
          <p:cNvGraphicFramePr>
            <a:graphicFrameLocks noGrp="1"/>
          </p:cNvGraphicFramePr>
          <p:nvPr>
            <p:ph sz="quarter" idx="1"/>
          </p:nvPr>
        </p:nvGraphicFramePr>
        <p:xfrm>
          <a:off x="551721" y="1052736"/>
          <a:ext cx="8100900" cy="360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ttangolo con angoli diagonali arrotondati 11">
            <a:extLst>
              <a:ext uri="{FF2B5EF4-FFF2-40B4-BE49-F238E27FC236}">
                <a16:creationId xmlns="" xmlns:a16="http://schemas.microsoft.com/office/drawing/2014/main" id="{1AA8D232-88A3-4F5A-B7E8-366DEB0B0CF9}"/>
              </a:ext>
            </a:extLst>
          </p:cNvPr>
          <p:cNvSpPr/>
          <p:nvPr/>
        </p:nvSpPr>
        <p:spPr>
          <a:xfrm>
            <a:off x="534790" y="5068436"/>
            <a:ext cx="8117831" cy="936104"/>
          </a:xfrm>
          <a:prstGeom prst="round2DiagRect">
            <a:avLst/>
          </a:prstGeom>
          <a:solidFill>
            <a:srgbClr val="7FD13B"/>
          </a:solidFill>
        </p:spPr>
        <p:style>
          <a:lnRef idx="3">
            <a:schemeClr val="lt1"/>
          </a:lnRef>
          <a:fillRef idx="1">
            <a:schemeClr val="accent4"/>
          </a:fillRef>
          <a:effectRef idx="1">
            <a:schemeClr val="accent4"/>
          </a:effectRef>
          <a:fontRef idx="minor">
            <a:schemeClr val="lt1"/>
          </a:fontRef>
        </p:style>
        <p:txBody>
          <a:bodyPr rtlCol="0" anchor="ctr"/>
          <a:lstStyle/>
          <a:p>
            <a:pPr marL="68263" lvl="0" algn="ctr">
              <a:spcBef>
                <a:spcPts val="575"/>
              </a:spcBef>
              <a:buClr>
                <a:srgbClr val="F08100"/>
              </a:buClr>
              <a:buSzPct val="85000"/>
              <a:defRPr/>
            </a:pPr>
            <a:r>
              <a:rPr lang="it-IT" altLang="it-IT" sz="2000" b="1" u="none" dirty="0">
                <a:solidFill>
                  <a:schemeClr val="bg1"/>
                </a:solidFill>
                <a:latin typeface="Trebuchet MS" pitchFamily="34" charset="0"/>
              </a:rPr>
              <a:t>La tipologia di utilizzo può determinare </a:t>
            </a:r>
          </a:p>
          <a:p>
            <a:pPr marL="68263" lvl="0" algn="ctr">
              <a:spcBef>
                <a:spcPts val="575"/>
              </a:spcBef>
              <a:buClr>
                <a:srgbClr val="F08100"/>
              </a:buClr>
              <a:buSzPct val="85000"/>
              <a:defRPr/>
            </a:pPr>
            <a:r>
              <a:rPr lang="it-IT" altLang="it-IT" sz="2000" b="1" u="none" dirty="0">
                <a:solidFill>
                  <a:schemeClr val="bg1"/>
                </a:solidFill>
                <a:latin typeface="Trebuchet MS" pitchFamily="34" charset="0"/>
              </a:rPr>
              <a:t>una data di scadenza anticipata</a:t>
            </a:r>
          </a:p>
        </p:txBody>
      </p:sp>
      <p:pic>
        <p:nvPicPr>
          <p:cNvPr id="6" name="Immagine 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422394562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57</a:t>
            </a:fld>
            <a:endParaRPr lang="it-IT" dirty="0"/>
          </a:p>
        </p:txBody>
      </p:sp>
      <p:sp>
        <p:nvSpPr>
          <p:cNvPr id="3" name="Segnaposto contenuto 2"/>
          <p:cNvSpPr>
            <a:spLocks noGrp="1"/>
          </p:cNvSpPr>
          <p:nvPr>
            <p:ph sz="quarter" idx="1"/>
          </p:nvPr>
        </p:nvSpPr>
        <p:spPr>
          <a:xfrm>
            <a:off x="251520" y="908720"/>
            <a:ext cx="8640960" cy="4401769"/>
          </a:xfrm>
        </p:spPr>
        <p:txBody>
          <a:bodyPr/>
          <a:lstStyle/>
          <a:p>
            <a:pPr marL="0" indent="0">
              <a:buNone/>
            </a:pPr>
            <a:r>
              <a:rPr lang="it-IT" sz="2000" dirty="0"/>
              <a:t>Per i lavoratori che non rientrano nelle categorie ad alto rischio contagio da SARS-CoV-2 </a:t>
            </a:r>
            <a:r>
              <a:rPr lang="it-IT" sz="2000" dirty="0">
                <a:solidFill>
                  <a:srgbClr val="F08100"/>
                </a:solidFill>
              </a:rPr>
              <a:t>l’obbligo </a:t>
            </a:r>
            <a:r>
              <a:rPr lang="it-IT" sz="2000" dirty="0"/>
              <a:t>di utilizzare </a:t>
            </a:r>
            <a:r>
              <a:rPr lang="it-IT" sz="2000" dirty="0">
                <a:solidFill>
                  <a:srgbClr val="F08100"/>
                </a:solidFill>
              </a:rPr>
              <a:t>i DPI e le mascherine chirurgiche </a:t>
            </a:r>
            <a:r>
              <a:rPr lang="it-IT" sz="2000" dirty="0"/>
              <a:t>si ha </a:t>
            </a:r>
            <a:r>
              <a:rPr lang="it-IT" sz="2000" dirty="0">
                <a:solidFill>
                  <a:srgbClr val="F08100"/>
                </a:solidFill>
              </a:rPr>
              <a:t>«qualora il lavoro imponga di lavorare a distanza interpersonale minore di 1 metro e non siano possibili altre soluzioni organizzative» </a:t>
            </a:r>
            <a:r>
              <a:rPr lang="it-IT" sz="2000" dirty="0"/>
              <a:t>e qualora </a:t>
            </a:r>
            <a:r>
              <a:rPr lang="it-IT" sz="2000" dirty="0">
                <a:solidFill>
                  <a:srgbClr val="F08100"/>
                </a:solidFill>
              </a:rPr>
              <a:t>si condividano spazi comuni</a:t>
            </a:r>
            <a:r>
              <a:rPr lang="it-IT" sz="2000" dirty="0"/>
              <a:t>.</a:t>
            </a:r>
          </a:p>
          <a:p>
            <a:pPr marL="0" indent="0" algn="l">
              <a:buNone/>
            </a:pPr>
            <a:r>
              <a:rPr lang="it-IT" sz="2000" dirty="0"/>
              <a:t>L’utilizzo di tali dispositivi è:</a:t>
            </a:r>
          </a:p>
          <a:p>
            <a:pPr algn="l"/>
            <a:r>
              <a:rPr lang="it-IT" sz="2000" dirty="0">
                <a:solidFill>
                  <a:srgbClr val="F08100"/>
                </a:solidFill>
              </a:rPr>
              <a:t>Consigliabile</a:t>
            </a:r>
            <a:r>
              <a:rPr lang="it-IT" sz="2000" dirty="0"/>
              <a:t> per lavoratori generici e per la popolazione generale come misura di prevenzione da contagio</a:t>
            </a:r>
          </a:p>
          <a:p>
            <a:pPr algn="l"/>
            <a:r>
              <a:rPr lang="it-IT" sz="2000" dirty="0">
                <a:solidFill>
                  <a:srgbClr val="F08100"/>
                </a:solidFill>
              </a:rPr>
              <a:t>Raccomandabile</a:t>
            </a:r>
            <a:r>
              <a:rPr lang="it-IT" sz="2000" dirty="0"/>
              <a:t> quando </a:t>
            </a:r>
          </a:p>
          <a:p>
            <a:pPr lvl="1"/>
            <a:r>
              <a:rPr lang="it-IT" sz="2000" dirty="0"/>
              <a:t>si sospetta di aver contratto il SARS-CoV-2 e/o in presenza di sintomi tipici</a:t>
            </a:r>
          </a:p>
          <a:p>
            <a:pPr lvl="1"/>
            <a:r>
              <a:rPr lang="it-IT" sz="2000" dirty="0"/>
              <a:t>bisogna entrare in contatto con una persona con sospetta infezione da SARS-CoV-2</a:t>
            </a:r>
            <a:endParaRPr lang="it-IT" sz="2000" dirty="0">
              <a:solidFill>
                <a:srgbClr val="F08100"/>
              </a:solidFill>
            </a:endParaRPr>
          </a:p>
        </p:txBody>
      </p:sp>
      <p:sp>
        <p:nvSpPr>
          <p:cNvPr id="4" name="Titolo 3"/>
          <p:cNvSpPr>
            <a:spLocks noGrp="1"/>
          </p:cNvSpPr>
          <p:nvPr>
            <p:ph type="title"/>
          </p:nvPr>
        </p:nvSpPr>
        <p:spPr/>
        <p:txBody>
          <a:bodyPr/>
          <a:lstStyle/>
          <a:p>
            <a:r>
              <a:rPr lang="it-IT" sz="2800" dirty="0"/>
              <a:t>Obbligo di utilizzo di DPI nei luoghi di lavoro</a:t>
            </a:r>
          </a:p>
        </p:txBody>
      </p:sp>
      <p:sp>
        <p:nvSpPr>
          <p:cNvPr id="5" name="Rettangolo con angoli diagonali arrotondati 11">
            <a:extLst>
              <a:ext uri="{FF2B5EF4-FFF2-40B4-BE49-F238E27FC236}">
                <a16:creationId xmlns="" xmlns:a16="http://schemas.microsoft.com/office/drawing/2014/main" id="{E1A024D2-08EE-4F31-9968-A97821037A5D}"/>
              </a:ext>
            </a:extLst>
          </p:cNvPr>
          <p:cNvSpPr txBox="1">
            <a:spLocks/>
          </p:cNvSpPr>
          <p:nvPr/>
        </p:nvSpPr>
        <p:spPr>
          <a:xfrm>
            <a:off x="279230" y="5381032"/>
            <a:ext cx="8642350" cy="784272"/>
          </a:xfrm>
          <a:prstGeom prst="round2DiagRect">
            <a:avLst/>
          </a:prstGeom>
        </p:spPr>
        <p:style>
          <a:lnRef idx="3">
            <a:schemeClr val="lt1"/>
          </a:lnRef>
          <a:fillRef idx="1">
            <a:schemeClr val="accent4"/>
          </a:fillRef>
          <a:effectRef idx="1">
            <a:schemeClr val="accent4"/>
          </a:effectRef>
          <a:fontRef idx="minor">
            <a:schemeClr val="lt1"/>
          </a:fontRef>
        </p:style>
        <p:txBody>
          <a:bodyPr vert="horz" rtlCol="0" anchor="ctr">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chemeClr val="lt1"/>
                </a:solidFill>
                <a:latin typeface="+mn-lt"/>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chemeClr val="lt1"/>
                </a:solidFill>
                <a:latin typeface="+mn-lt"/>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chemeClr val="lt1"/>
                </a:solidFill>
                <a:latin typeface="+mn-lt"/>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chemeClr val="lt1"/>
                </a:solidFill>
                <a:latin typeface="+mn-lt"/>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fontAlgn="auto">
              <a:spcBef>
                <a:spcPts val="575"/>
              </a:spcBef>
              <a:spcAft>
                <a:spcPts val="0"/>
              </a:spcAft>
              <a:buFont typeface="Arial" panose="020B0604020202020204" pitchFamily="34" charset="0"/>
              <a:buNone/>
              <a:defRPr/>
            </a:pPr>
            <a:r>
              <a:rPr lang="it-IT" altLang="it-IT" sz="2000" b="1" u="none" dirty="0">
                <a:solidFill>
                  <a:schemeClr val="bg1"/>
                </a:solidFill>
                <a:latin typeface="Trebuchet MS" pitchFamily="34" charset="0"/>
              </a:rPr>
              <a:t>Un utilizzo razionale di mascherine e DPI delle vie respiratorie è importante per non evitare inutili sprechi</a:t>
            </a:r>
          </a:p>
        </p:txBody>
      </p:sp>
      <p:pic>
        <p:nvPicPr>
          <p:cNvPr id="6" name="Immagin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xmlns="" val="23811147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58</a:t>
            </a:fld>
            <a:endParaRPr lang="it-IT" dirty="0"/>
          </a:p>
        </p:txBody>
      </p:sp>
      <p:sp>
        <p:nvSpPr>
          <p:cNvPr id="7" name="Titolo 6"/>
          <p:cNvSpPr>
            <a:spLocks noGrp="1"/>
          </p:cNvSpPr>
          <p:nvPr>
            <p:ph type="ctrTitle"/>
          </p:nvPr>
        </p:nvSpPr>
        <p:spPr/>
        <p:txBody>
          <a:bodyPr/>
          <a:lstStyle/>
          <a:p>
            <a:r>
              <a:rPr lang="it-IT" dirty="0"/>
              <a:t>Riepilogo</a:t>
            </a:r>
          </a:p>
        </p:txBody>
      </p:sp>
      <p:sp>
        <p:nvSpPr>
          <p:cNvPr id="8" name="Segnaposto contenuto 7"/>
          <p:cNvSpPr>
            <a:spLocks noGrp="1"/>
          </p:cNvSpPr>
          <p:nvPr>
            <p:ph sz="quarter" idx="13"/>
          </p:nvPr>
        </p:nvSpPr>
        <p:spPr/>
        <p:txBody>
          <a:bodyPr/>
          <a:lstStyle/>
          <a:p>
            <a:pPr marL="0" indent="0">
              <a:spcBef>
                <a:spcPts val="1200"/>
              </a:spcBef>
              <a:buNone/>
            </a:pPr>
            <a:r>
              <a:rPr lang="it-IT" sz="2400" dirty="0"/>
              <a:t>In questa sezione abbiamo esaminato le misure che si applicano in un ambiente di lavoro per la riduzione del contagio.</a:t>
            </a:r>
          </a:p>
          <a:p>
            <a:pPr>
              <a:spcBef>
                <a:spcPts val="1200"/>
              </a:spcBef>
            </a:pPr>
            <a:r>
              <a:rPr lang="it-IT" sz="2400" dirty="0"/>
              <a:t>Misure organizzative per ridurre al minimo le interazioni tra le persone</a:t>
            </a:r>
          </a:p>
          <a:p>
            <a:pPr>
              <a:spcBef>
                <a:spcPts val="1200"/>
              </a:spcBef>
            </a:pPr>
            <a:r>
              <a:rPr lang="it-IT" sz="2400" dirty="0"/>
              <a:t>Misure igieniche sia personali che di pulizia e sanificazione degli ambienti</a:t>
            </a:r>
          </a:p>
          <a:p>
            <a:pPr>
              <a:spcBef>
                <a:spcPts val="1200"/>
              </a:spcBef>
            </a:pPr>
            <a:r>
              <a:rPr lang="it-IT" sz="2400" dirty="0"/>
              <a:t>Misure di protezione con l’adozione di idonei dispositivi</a:t>
            </a:r>
          </a:p>
          <a:p>
            <a:pPr>
              <a:spcBef>
                <a:spcPts val="1200"/>
              </a:spcBef>
            </a:pPr>
            <a:r>
              <a:rPr lang="it-IT" sz="2400" dirty="0"/>
              <a:t>Misure per l’ingresso dei lavoratori e dei fornitori degli ambienti di lavoro.</a:t>
            </a: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9113" y="143096"/>
            <a:ext cx="612000" cy="612000"/>
          </a:xfrm>
          <a:prstGeom prst="rect">
            <a:avLst/>
          </a:prstGeom>
        </p:spPr>
      </p:pic>
    </p:spTree>
    <p:extLst>
      <p:ext uri="{BB962C8B-B14F-4D97-AF65-F5344CB8AC3E}">
        <p14:creationId xmlns:p14="http://schemas.microsoft.com/office/powerpoint/2010/main" xmlns="" val="23574163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59</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COVID è un rischio sul lavoro?</a:t>
            </a:r>
            <a:endParaRPr lang="it-IT" altLang="ja-JP" sz="2400" b="1" u="none" dirty="0">
              <a:solidFill>
                <a:schemeClr val="bg1">
                  <a:lumMod val="75000"/>
                </a:schemeClr>
              </a:solidFill>
              <a:latin typeface="Trebuchet MS" pitchFamily="34" charset="0"/>
              <a:ea typeface="+mn-ea"/>
              <a:cs typeface="+mn-cs"/>
            </a:endParaRP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Protezione dal contagio nei luoghi di lavoro</a:t>
            </a:r>
          </a:p>
          <a:p>
            <a:pPr marL="352425" indent="-3524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Dispositivi di protezione </a:t>
            </a:r>
          </a:p>
          <a:p>
            <a:pPr marL="352425" indent="-3524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rgbClr val="F08100"/>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3932709"/>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xmlns="" val="34285597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6</a:t>
            </a:fld>
            <a:endParaRPr lang="it-IT" dirty="0"/>
          </a:p>
        </p:txBody>
      </p:sp>
      <p:sp>
        <p:nvSpPr>
          <p:cNvPr id="3" name="Segnaposto contenuto 2"/>
          <p:cNvSpPr>
            <a:spLocks noGrp="1"/>
          </p:cNvSpPr>
          <p:nvPr>
            <p:ph sz="quarter" idx="1"/>
          </p:nvPr>
        </p:nvSpPr>
        <p:spPr/>
        <p:txBody>
          <a:bodyPr/>
          <a:lstStyle/>
          <a:p>
            <a:r>
              <a:rPr lang="it-IT" dirty="0"/>
              <a:t>Il nuovo coronavirus si diffonde da uomo a uomo principalmente attraverso il </a:t>
            </a:r>
            <a:r>
              <a:rPr lang="it-IT" b="1" dirty="0">
                <a:solidFill>
                  <a:srgbClr val="F08100"/>
                </a:solidFill>
              </a:rPr>
              <a:t>contatto stretto </a:t>
            </a:r>
            <a:r>
              <a:rPr lang="it-IT" dirty="0"/>
              <a:t>con una persona infetta</a:t>
            </a:r>
          </a:p>
          <a:p>
            <a:pPr marL="0" indent="0">
              <a:buNone/>
            </a:pPr>
            <a:endParaRPr lang="it-IT" dirty="0"/>
          </a:p>
          <a:p>
            <a:r>
              <a:rPr lang="it-IT" dirty="0"/>
              <a:t>Il periodo di </a:t>
            </a:r>
            <a:r>
              <a:rPr lang="it-IT" b="1" dirty="0">
                <a:solidFill>
                  <a:srgbClr val="F08100"/>
                </a:solidFill>
              </a:rPr>
              <a:t>incubazione</a:t>
            </a:r>
            <a:r>
              <a:rPr lang="it-IT" dirty="0"/>
              <a:t> varia da 2 a 12 giorni</a:t>
            </a:r>
          </a:p>
          <a:p>
            <a:endParaRPr lang="it-IT" dirty="0"/>
          </a:p>
          <a:p>
            <a:r>
              <a:rPr lang="it-IT" dirty="0"/>
              <a:t>La principale via di trasmissione è tramite </a:t>
            </a:r>
            <a:r>
              <a:rPr lang="it-IT" b="1" dirty="0">
                <a:solidFill>
                  <a:srgbClr val="F08100"/>
                </a:solidFill>
              </a:rPr>
              <a:t>goccioline respiratorie</a:t>
            </a:r>
            <a:r>
              <a:rPr lang="it-IT" dirty="0"/>
              <a:t> (</a:t>
            </a:r>
            <a:r>
              <a:rPr lang="it-IT" i="1" dirty="0"/>
              <a:t>droplets</a:t>
            </a:r>
            <a:r>
              <a:rPr lang="it-IT" dirty="0"/>
              <a:t>) prodotte con colpi di tosse, starnuti o semplicemente parlando</a:t>
            </a:r>
          </a:p>
        </p:txBody>
      </p:sp>
      <p:sp>
        <p:nvSpPr>
          <p:cNvPr id="4" name="Titolo 3"/>
          <p:cNvSpPr>
            <a:spLocks noGrp="1"/>
          </p:cNvSpPr>
          <p:nvPr>
            <p:ph type="title"/>
          </p:nvPr>
        </p:nvSpPr>
        <p:spPr/>
        <p:txBody>
          <a:bodyPr/>
          <a:lstStyle/>
          <a:p>
            <a:r>
              <a:rPr lang="it-IT" dirty="0"/>
              <a:t>Come si trasmette il virus</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10924214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Isolamento domiciliare</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60</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72BD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Come mi comporto in caso di </a:t>
            </a:r>
          </a:p>
          <a:p>
            <a:r>
              <a:rPr lang="it-IT" sz="2400" b="1" u="none" dirty="0">
                <a:solidFill>
                  <a:schemeClr val="bg1"/>
                </a:solidFill>
              </a:rPr>
              <a:t>isolamento domiciliare?</a:t>
            </a:r>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B3E09C"/>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0"/>
              </a:spcBef>
              <a:spcAft>
                <a:spcPts val="600"/>
              </a:spcAft>
            </a:pPr>
            <a:r>
              <a:rPr lang="it-IT" sz="2000" u="none" dirty="0">
                <a:solidFill>
                  <a:schemeClr val="tx1"/>
                </a:solidFill>
              </a:rPr>
              <a:t>La persona con sospetta o accertata infezione Covid-19 deve:</a:t>
            </a:r>
          </a:p>
          <a:p>
            <a:pPr marL="342900" lvl="0" indent="-342900">
              <a:spcBef>
                <a:spcPts val="1200"/>
              </a:spcBef>
              <a:buFont typeface="Arial" panose="020B0604020202020204" pitchFamily="34" charset="0"/>
              <a:buChar char="•"/>
            </a:pPr>
            <a:r>
              <a:rPr lang="it-IT" sz="2000" u="none" dirty="0">
                <a:solidFill>
                  <a:schemeClr val="tx1"/>
                </a:solidFill>
              </a:rPr>
              <a:t>Rimanere in una stanza dedicata, dotata di buona ventilazione e con servizi igienici esclusivi;</a:t>
            </a:r>
          </a:p>
          <a:p>
            <a:pPr marL="1168400" lvl="0" indent="-355600">
              <a:spcBef>
                <a:spcPts val="1200"/>
              </a:spcBef>
              <a:buFont typeface="Arial" panose="020B0604020202020204" pitchFamily="34" charset="0"/>
              <a:buChar char="•"/>
            </a:pPr>
            <a:r>
              <a:rPr lang="it-IT" sz="2000" u="none" dirty="0">
                <a:solidFill>
                  <a:schemeClr val="tx1"/>
                </a:solidFill>
              </a:rPr>
              <a:t>Limitare i movimenti in altri spazi;</a:t>
            </a:r>
          </a:p>
          <a:p>
            <a:pPr marL="1168400" lvl="0" indent="-355600">
              <a:spcBef>
                <a:spcPts val="1200"/>
              </a:spcBef>
              <a:buFont typeface="Arial" panose="020B0604020202020204" pitchFamily="34" charset="0"/>
              <a:buChar char="•"/>
            </a:pPr>
            <a:r>
              <a:rPr lang="it-IT" sz="2000" u="none" dirty="0">
                <a:solidFill>
                  <a:schemeClr val="tx1"/>
                </a:solidFill>
              </a:rPr>
              <a:t>Mantenere una distanza di almeno un metro;</a:t>
            </a:r>
          </a:p>
          <a:p>
            <a:pPr marL="1168400" lvl="0" indent="-355600">
              <a:spcBef>
                <a:spcPts val="1200"/>
              </a:spcBef>
              <a:buFont typeface="Arial" panose="020B0604020202020204" pitchFamily="34" charset="0"/>
              <a:buChar char="•"/>
            </a:pPr>
            <a:r>
              <a:rPr lang="it-IT" sz="2000" u="none" dirty="0">
                <a:solidFill>
                  <a:schemeClr val="tx1"/>
                </a:solidFill>
              </a:rPr>
              <a:t>Evitare qualsiasi contatto diretto (baci, abbracci, ecc.);</a:t>
            </a:r>
          </a:p>
          <a:p>
            <a:pPr marL="342900" lvl="0" indent="-342900">
              <a:spcBef>
                <a:spcPts val="1200"/>
              </a:spcBef>
              <a:buFont typeface="Arial" panose="020B0604020202020204" pitchFamily="34" charset="0"/>
              <a:buChar char="•"/>
            </a:pPr>
            <a:r>
              <a:rPr lang="it-IT" sz="2000" u="none" dirty="0">
                <a:solidFill>
                  <a:schemeClr val="tx1"/>
                </a:solidFill>
              </a:rPr>
              <a:t>Utilizzare la mascherina chirurgica;</a:t>
            </a:r>
          </a:p>
          <a:p>
            <a:pPr marL="342900" lvl="0" indent="-342900">
              <a:spcBef>
                <a:spcPts val="1200"/>
              </a:spcBef>
              <a:buFont typeface="Arial" panose="020B0604020202020204" pitchFamily="34" charset="0"/>
              <a:buChar char="•"/>
            </a:pPr>
            <a:r>
              <a:rPr lang="it-IT" sz="2000" u="none" dirty="0">
                <a:solidFill>
                  <a:schemeClr val="tx1"/>
                </a:solidFill>
              </a:rPr>
              <a:t>Segnalare eventuali cambiamenti sul proprio stato di salute.</a:t>
            </a:r>
          </a:p>
        </p:txBody>
      </p:sp>
      <p:pic>
        <p:nvPicPr>
          <p:cNvPr id="15" name="Immagine 1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51520" y="3699614"/>
            <a:ext cx="1444119" cy="1442687"/>
          </a:xfrm>
          <a:prstGeom prst="rect">
            <a:avLst/>
          </a:prstGeom>
        </p:spPr>
      </p:pic>
    </p:spTree>
    <p:extLst>
      <p:ext uri="{BB962C8B-B14F-4D97-AF65-F5344CB8AC3E}">
        <p14:creationId xmlns:p14="http://schemas.microsoft.com/office/powerpoint/2010/main" xmlns="" val="38243242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Parente malato in casa</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61</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Cosa faccio se ho un parente </a:t>
            </a:r>
          </a:p>
          <a:p>
            <a:r>
              <a:rPr lang="it-IT" sz="2400" b="1" u="none" dirty="0">
                <a:solidFill>
                  <a:schemeClr val="bg1"/>
                </a:solidFill>
              </a:rPr>
              <a:t>malato in casa?</a:t>
            </a:r>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Essere in buono stato di salute;</a:t>
            </a:r>
          </a:p>
          <a:p>
            <a:pPr marL="342900" lvl="0" indent="-342900">
              <a:lnSpc>
                <a:spcPct val="150000"/>
              </a:lnSpc>
              <a:buFont typeface="Arial" panose="020B0604020202020204" pitchFamily="34" charset="0"/>
              <a:buChar char="•"/>
            </a:pPr>
            <a:r>
              <a:rPr lang="it-IT" sz="2000" u="none" dirty="0">
                <a:solidFill>
                  <a:schemeClr val="tx1"/>
                </a:solidFill>
              </a:rPr>
              <a:t>Mantenere la distanza di sicurezza di almeno un metro;</a:t>
            </a:r>
          </a:p>
          <a:p>
            <a:pPr marL="342900" lvl="0" indent="-342900">
              <a:lnSpc>
                <a:spcPct val="150000"/>
              </a:lnSpc>
              <a:buFont typeface="Arial" panose="020B0604020202020204" pitchFamily="34" charset="0"/>
              <a:buChar char="•"/>
            </a:pPr>
            <a:r>
              <a:rPr lang="it-IT" sz="2000" u="none" dirty="0">
                <a:solidFill>
                  <a:schemeClr val="tx1"/>
                </a:solidFill>
              </a:rPr>
              <a:t>Dormire in stanze separate;</a:t>
            </a:r>
          </a:p>
          <a:p>
            <a:pPr marL="342900" lvl="0" indent="-342900">
              <a:lnSpc>
                <a:spcPct val="150000"/>
              </a:lnSpc>
              <a:buFont typeface="Arial" panose="020B0604020202020204" pitchFamily="34" charset="0"/>
              <a:buChar char="•"/>
            </a:pPr>
            <a:r>
              <a:rPr lang="it-IT" sz="2000" u="none" dirty="0">
                <a:solidFill>
                  <a:schemeClr val="tx1"/>
                </a:solidFill>
              </a:rPr>
              <a:t>Indossare accuratamente la mascherina chirurgica;</a:t>
            </a:r>
          </a:p>
          <a:p>
            <a:pPr marL="342900" lvl="0" indent="-342900">
              <a:lnSpc>
                <a:spcPct val="150000"/>
              </a:lnSpc>
              <a:buFont typeface="Arial" panose="020B0604020202020204" pitchFamily="34" charset="0"/>
              <a:buChar char="•"/>
            </a:pPr>
            <a:r>
              <a:rPr lang="it-IT" sz="2000" u="none" dirty="0">
                <a:solidFill>
                  <a:schemeClr val="tx1"/>
                </a:solidFill>
              </a:rPr>
              <a:t>Pulire e disinfettare quotidianamente le superfici;</a:t>
            </a:r>
          </a:p>
          <a:p>
            <a:pPr marL="342900" lvl="0" indent="-342900">
              <a:lnSpc>
                <a:spcPct val="150000"/>
              </a:lnSpc>
              <a:buFont typeface="Arial" panose="020B0604020202020204" pitchFamily="34" charset="0"/>
              <a:buChar char="•"/>
            </a:pPr>
            <a:r>
              <a:rPr lang="it-IT" sz="2000" u="none" dirty="0">
                <a:solidFill>
                  <a:schemeClr val="tx1"/>
                </a:solidFill>
              </a:rPr>
              <a:t>Lavarsi le mani dopo ogni contatto con il malato o il suo ambiente;</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sullo stato di salute.</a:t>
            </a:r>
          </a:p>
        </p:txBody>
      </p:sp>
      <p:sp>
        <p:nvSpPr>
          <p:cNvPr id="14" name="Freccia in giù 4"/>
          <p:cNvSpPr/>
          <p:nvPr/>
        </p:nvSpPr>
        <p:spPr>
          <a:xfrm>
            <a:off x="6008559" y="1412776"/>
            <a:ext cx="871296" cy="745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dirty="0"/>
          </a:p>
        </p:txBody>
      </p:sp>
    </p:spTree>
    <p:extLst>
      <p:ext uri="{BB962C8B-B14F-4D97-AF65-F5344CB8AC3E}">
        <p14:creationId xmlns:p14="http://schemas.microsoft.com/office/powerpoint/2010/main" xmlns="" val="20460815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Paziente dimesso dall’ospedale</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62</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E6A60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quando un paziente </a:t>
            </a:r>
          </a:p>
          <a:p>
            <a:pPr lvl="0">
              <a:tabLst>
                <a:tab pos="3041650" algn="l"/>
              </a:tabLst>
            </a:pPr>
            <a:r>
              <a:rPr lang="it-IT" sz="2400" b="1" u="none" dirty="0"/>
              <a:t>viene dimesso dall’ospedale?</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FED195"/>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lnSpc>
                <a:spcPct val="150000"/>
              </a:lnSpc>
            </a:pPr>
            <a:r>
              <a:rPr lang="it-IT" sz="2000" u="none" dirty="0">
                <a:solidFill>
                  <a:schemeClr val="tx1"/>
                </a:solidFill>
              </a:rPr>
              <a:t>I soggetti clinicamente guariti, ma positivi al Covid-19, devono:</a:t>
            </a:r>
          </a:p>
          <a:p>
            <a:pPr marL="342900" lvl="0" indent="-342900">
              <a:lnSpc>
                <a:spcPct val="150000"/>
              </a:lnSpc>
              <a:buFont typeface="Arial" panose="020B0604020202020204" pitchFamily="34" charset="0"/>
              <a:buChar char="•"/>
            </a:pPr>
            <a:r>
              <a:rPr lang="it-IT" sz="2000" u="none" dirty="0">
                <a:solidFill>
                  <a:schemeClr val="tx1"/>
                </a:solidFill>
              </a:rPr>
              <a:t>Rispettare un isolamento domiciliare per 14 giorni;</a:t>
            </a:r>
          </a:p>
          <a:p>
            <a:pPr marL="342900" lvl="0" indent="-342900">
              <a:lnSpc>
                <a:spcPct val="150000"/>
              </a:lnSpc>
              <a:buFont typeface="Arial" panose="020B0604020202020204" pitchFamily="34" charset="0"/>
              <a:buChar char="•"/>
            </a:pPr>
            <a:r>
              <a:rPr lang="it-IT" sz="2000" u="none" dirty="0">
                <a:solidFill>
                  <a:schemeClr val="tx1"/>
                </a:solidFill>
              </a:rPr>
              <a:t>Essere monitorato presso il domicilio o in struttura dedicata;</a:t>
            </a:r>
          </a:p>
          <a:p>
            <a:pPr marL="342900" lvl="0" indent="-342900">
              <a:lnSpc>
                <a:spcPct val="150000"/>
              </a:lnSpc>
              <a:buFont typeface="Arial" panose="020B0604020202020204" pitchFamily="34" charset="0"/>
              <a:buChar char="•"/>
            </a:pPr>
            <a:r>
              <a:rPr lang="it-IT" sz="2000" u="none" dirty="0">
                <a:solidFill>
                  <a:schemeClr val="tx1"/>
                </a:solidFill>
              </a:rPr>
              <a:t>Misurare la temperatura corporea due volte al giorno (mattina e sera);</a:t>
            </a:r>
          </a:p>
          <a:p>
            <a:pPr marL="342900" lvl="0" indent="-342900">
              <a:lnSpc>
                <a:spcPct val="150000"/>
              </a:lnSpc>
              <a:buFont typeface="Arial" panose="020B0604020202020204" pitchFamily="34" charset="0"/>
              <a:buChar char="•"/>
            </a:pPr>
            <a:r>
              <a:rPr lang="it-IT" sz="2000" u="none" dirty="0">
                <a:solidFill>
                  <a:schemeClr val="tx1"/>
                </a:solidFill>
              </a:rPr>
              <a:t>Osservare le indicazioni fornite dall’Autorità Sanitaria;</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 proprio stato di salute.</a:t>
            </a:r>
          </a:p>
        </p:txBody>
      </p:sp>
    </p:spTree>
    <p:extLst>
      <p:ext uri="{BB962C8B-B14F-4D97-AF65-F5344CB8AC3E}">
        <p14:creationId xmlns:p14="http://schemas.microsoft.com/office/powerpoint/2010/main" xmlns="" val="25527278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Contatto con materiale infetto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63</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16A29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se vengo in contatto </a:t>
            </a:r>
          </a:p>
          <a:p>
            <a:pPr lvl="0">
              <a:tabLst>
                <a:tab pos="3041650" algn="l"/>
              </a:tabLst>
            </a:pPr>
            <a:r>
              <a:rPr lang="it-IT" sz="2400" b="1" u="none" dirty="0"/>
              <a:t>con materiale potenzialmente infetto?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7CEC3"/>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Lavarsi accuratamente le mani con acqua e sapone o con una soluzione idroalcolica;</a:t>
            </a:r>
          </a:p>
          <a:p>
            <a:pPr marL="342900" lvl="0" indent="-342900">
              <a:lnSpc>
                <a:spcPct val="150000"/>
              </a:lnSpc>
              <a:buFont typeface="Arial" panose="020B0604020202020204" pitchFamily="34" charset="0"/>
              <a:buChar char="•"/>
            </a:pPr>
            <a:r>
              <a:rPr lang="it-IT" sz="2000" u="none" dirty="0">
                <a:solidFill>
                  <a:schemeClr val="tx1"/>
                </a:solidFill>
              </a:rPr>
              <a:t>Pulire e sanificare le superfici con disinfettanti a base di cloro e alcol;</a:t>
            </a:r>
          </a:p>
          <a:p>
            <a:pPr marL="342900" indent="-342900">
              <a:lnSpc>
                <a:spcPct val="150000"/>
              </a:lnSpc>
              <a:buFont typeface="Arial" panose="020B0604020202020204" pitchFamily="34" charset="0"/>
              <a:buChar char="•"/>
            </a:pPr>
            <a:r>
              <a:rPr lang="it-IT" sz="2000" u="none" dirty="0">
                <a:solidFill>
                  <a:schemeClr val="tx1"/>
                </a:solidFill>
              </a:rPr>
              <a:t>In caso di indumenti contaminati, procedere con il lavaggio a 60-90 °C usando un normale detersivo;</a:t>
            </a:r>
          </a:p>
          <a:p>
            <a:pPr marL="342900" lvl="0" indent="-342900">
              <a:lnSpc>
                <a:spcPct val="150000"/>
              </a:lnSpc>
              <a:buFont typeface="Arial" panose="020B0604020202020204" pitchFamily="34" charset="0"/>
              <a:buChar char="•"/>
            </a:pPr>
            <a:r>
              <a:rPr lang="it-IT" sz="2000" u="none" dirty="0">
                <a:solidFill>
                  <a:schemeClr val="tx1"/>
                </a:solidFill>
              </a:rPr>
              <a:t>Eliminare tutti i materiali non sanificabili (es. carta).</a:t>
            </a:r>
          </a:p>
        </p:txBody>
      </p:sp>
    </p:spTree>
    <p:extLst>
      <p:ext uri="{BB962C8B-B14F-4D97-AF65-F5344CB8AC3E}">
        <p14:creationId xmlns:p14="http://schemas.microsoft.com/office/powerpoint/2010/main" xmlns="" val="8972781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Fumo e alcol</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64</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E14B4B"/>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Fumo e alcool aumentano </a:t>
            </a:r>
          </a:p>
          <a:p>
            <a:pPr lvl="0">
              <a:tabLst>
                <a:tab pos="3041650" algn="l"/>
              </a:tabLst>
            </a:pPr>
            <a:r>
              <a:rPr lang="it-IT" sz="2400" b="1" u="none" dirty="0"/>
              <a:t>il rischio contagio?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1799624" y="2178540"/>
            <a:ext cx="7164864" cy="1970540"/>
          </a:xfrm>
          <a:prstGeom prst="roundRect">
            <a:avLst/>
          </a:prstGeom>
          <a:solidFill>
            <a:srgbClr val="EA7E7E"/>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Aumento significativo del rischio (almeno 3 volte) in pazienti con storia di uso di tabacco; </a:t>
            </a:r>
          </a:p>
          <a:p>
            <a:pPr marL="342900" lvl="0" indent="-342900">
              <a:lnSpc>
                <a:spcPct val="150000"/>
              </a:lnSpc>
              <a:buFont typeface="Arial" panose="020B0604020202020204" pitchFamily="34" charset="0"/>
              <a:buChar char="•"/>
            </a:pPr>
            <a:r>
              <a:rPr lang="it-IT" sz="2000" u="none" dirty="0">
                <a:solidFill>
                  <a:schemeClr val="tx1"/>
                </a:solidFill>
              </a:rPr>
              <a:t>Diminuzione di ossigeno nel tratto respiratorio e nelle viscere.</a:t>
            </a:r>
          </a:p>
        </p:txBody>
      </p:sp>
      <p:sp>
        <p:nvSpPr>
          <p:cNvPr id="10" name="Rettangolo con angoli arrotondati 9">
            <a:extLst>
              <a:ext uri="{FF2B5EF4-FFF2-40B4-BE49-F238E27FC236}">
                <a16:creationId xmlns="" xmlns:a16="http://schemas.microsoft.com/office/drawing/2014/main" id="{10E7FBB7-7ABA-4FC4-9F62-4D85F28EB183}"/>
              </a:ext>
            </a:extLst>
          </p:cNvPr>
          <p:cNvSpPr/>
          <p:nvPr/>
        </p:nvSpPr>
        <p:spPr>
          <a:xfrm>
            <a:off x="359464" y="4266772"/>
            <a:ext cx="7164864" cy="1970540"/>
          </a:xfrm>
          <a:prstGeom prst="roundRect">
            <a:avLst/>
          </a:prstGeom>
          <a:solidFill>
            <a:srgbClr val="EA7E7E"/>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Pregiudica il sistema immunitario e la risposta anticorpale;</a:t>
            </a:r>
          </a:p>
          <a:p>
            <a:pPr marL="342900" lvl="0" indent="-342900">
              <a:lnSpc>
                <a:spcPct val="150000"/>
              </a:lnSpc>
              <a:buFont typeface="Arial" panose="020B0604020202020204" pitchFamily="34" charset="0"/>
              <a:buChar char="•"/>
            </a:pPr>
            <a:r>
              <a:rPr lang="it-IT" sz="2000" u="none" dirty="0">
                <a:solidFill>
                  <a:schemeClr val="tx1"/>
                </a:solidFill>
              </a:rPr>
              <a:t>Espone la mucosa a un potenziale danno diretto.</a:t>
            </a:r>
          </a:p>
        </p:txBody>
      </p:sp>
      <p:pic>
        <p:nvPicPr>
          <p:cNvPr id="6" name="Elemento grafico 5">
            <a:extLst>
              <a:ext uri="{FF2B5EF4-FFF2-40B4-BE49-F238E27FC236}">
                <a16:creationId xmlns="" xmlns:a16="http://schemas.microsoft.com/office/drawing/2014/main" id="{EB4F3769-E101-4247-ABE5-EE00AD99BA22}"/>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a:off x="7668344" y="4554804"/>
            <a:ext cx="1296144" cy="1296144"/>
          </a:xfrm>
          <a:prstGeom prst="rect">
            <a:avLst/>
          </a:prstGeom>
        </p:spPr>
      </p:pic>
      <p:pic>
        <p:nvPicPr>
          <p:cNvPr id="14" name="Elemento grafico 13">
            <a:extLst>
              <a:ext uri="{FF2B5EF4-FFF2-40B4-BE49-F238E27FC236}">
                <a16:creationId xmlns="" xmlns:a16="http://schemas.microsoft.com/office/drawing/2014/main" id="{413487A0-A744-474F-AB5B-D52B7D94A644}"/>
              </a:ext>
            </a:extLst>
          </p:cNvPr>
          <p:cNvPicPr>
            <a:picLocks noChangeAspect="1"/>
          </p:cNvPicPr>
          <p:nvPr/>
        </p:nvPicPr>
        <p:blipFill>
          <a:blip r:embed="rId6" cstate="email">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251520" y="2520442"/>
            <a:ext cx="1296144" cy="1296144"/>
          </a:xfrm>
          <a:prstGeom prst="rect">
            <a:avLst/>
          </a:prstGeom>
        </p:spPr>
      </p:pic>
    </p:spTree>
    <p:extLst>
      <p:ext uri="{BB962C8B-B14F-4D97-AF65-F5344CB8AC3E}">
        <p14:creationId xmlns:p14="http://schemas.microsoft.com/office/powerpoint/2010/main" xmlns="" val="235301754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Contatto stretto di un contatto positivo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65</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in caso di contatto </a:t>
            </a:r>
          </a:p>
          <a:p>
            <a:pPr lvl="0">
              <a:tabLst>
                <a:tab pos="3041650" algn="l"/>
              </a:tabLst>
            </a:pPr>
            <a:r>
              <a:rPr lang="it-IT" sz="2400" b="1" u="none" dirty="0"/>
              <a:t>stretto di un caso positivo?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Arial" panose="020B0604020202020204" pitchFamily="34" charset="0"/>
              <a:buChar char="•"/>
            </a:pPr>
            <a:r>
              <a:rPr lang="it-IT" sz="2000" u="none" dirty="0">
                <a:solidFill>
                  <a:schemeClr val="tx1"/>
                </a:solidFill>
              </a:rPr>
              <a:t>Rispettare un isolamento domiciliare con sorveglianza attiva per 14 giorni;</a:t>
            </a:r>
          </a:p>
          <a:p>
            <a:pPr marL="342900" lvl="0" indent="-342900">
              <a:lnSpc>
                <a:spcPct val="150000"/>
              </a:lnSpc>
              <a:buFont typeface="Arial" panose="020B0604020202020204" pitchFamily="34" charset="0"/>
              <a:buChar char="•"/>
            </a:pPr>
            <a:r>
              <a:rPr lang="it-IT" sz="2000" u="none" dirty="0">
                <a:solidFill>
                  <a:schemeClr val="tx1"/>
                </a:solidFill>
              </a:rPr>
              <a:t>Osservare le indicazioni fornite dall’Autorità Sanitaria;</a:t>
            </a:r>
          </a:p>
          <a:p>
            <a:pPr marL="342900" lvl="0" indent="-342900">
              <a:lnSpc>
                <a:spcPct val="150000"/>
              </a:lnSpc>
              <a:buFont typeface="Arial" panose="020B0604020202020204" pitchFamily="34" charset="0"/>
              <a:buChar char="•"/>
            </a:pPr>
            <a:r>
              <a:rPr lang="it-IT" sz="2000" u="none" dirty="0">
                <a:solidFill>
                  <a:schemeClr val="tx1"/>
                </a:solidFill>
              </a:rPr>
              <a:t>Misurare la temperatura corporea due volte al giorno (mattina e sera); </a:t>
            </a:r>
          </a:p>
          <a:p>
            <a:pPr marL="342900" lvl="0" indent="-342900">
              <a:lnSpc>
                <a:spcPct val="150000"/>
              </a:lnSpc>
              <a:buFont typeface="Arial" panose="020B0604020202020204" pitchFamily="34" charset="0"/>
              <a:buChar char="•"/>
            </a:pPr>
            <a:r>
              <a:rPr lang="it-IT" sz="2000" u="none" dirty="0">
                <a:solidFill>
                  <a:schemeClr val="tx1"/>
                </a:solidFill>
              </a:rPr>
              <a:t>Indossare accuratamente la mascherina chirurgica;</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 proprio stato di salute.</a:t>
            </a:r>
          </a:p>
        </p:txBody>
      </p:sp>
    </p:spTree>
    <p:extLst>
      <p:ext uri="{BB962C8B-B14F-4D97-AF65-F5344CB8AC3E}">
        <p14:creationId xmlns:p14="http://schemas.microsoft.com/office/powerpoint/2010/main" xmlns="" val="28403258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Persone allergiche</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66</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E6A60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Le persone allergiche sono a </a:t>
            </a:r>
          </a:p>
          <a:p>
            <a:pPr lvl="0">
              <a:tabLst>
                <a:tab pos="3041650" algn="l"/>
              </a:tabLst>
            </a:pPr>
            <a:r>
              <a:rPr lang="it-IT" sz="2400" b="1" u="none" dirty="0"/>
              <a:t>maggior rischio contagio?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04864"/>
            <a:ext cx="8136904" cy="1584176"/>
          </a:xfrm>
          <a:prstGeom prst="roundRect">
            <a:avLst/>
          </a:prstGeom>
          <a:solidFill>
            <a:srgbClr val="FED195"/>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0"/>
              </a:spcBef>
              <a:spcAft>
                <a:spcPts val="600"/>
              </a:spcAft>
            </a:pPr>
            <a:r>
              <a:rPr lang="it-IT" sz="2000" u="none" dirty="0">
                <a:solidFill>
                  <a:schemeClr val="tx1"/>
                </a:solidFill>
              </a:rPr>
              <a:t>Attualmente, le forme allergiche lievi (es. allergie da pollini):</a:t>
            </a:r>
          </a:p>
          <a:p>
            <a:pPr marL="342900" lvl="0" indent="-342900">
              <a:lnSpc>
                <a:spcPct val="150000"/>
              </a:lnSpc>
              <a:buFont typeface="Arial" panose="020B0604020202020204" pitchFamily="34" charset="0"/>
              <a:buChar char="•"/>
            </a:pPr>
            <a:r>
              <a:rPr lang="it-IT" sz="2000" u="none" dirty="0">
                <a:solidFill>
                  <a:schemeClr val="tx1"/>
                </a:solidFill>
              </a:rPr>
              <a:t>Non costituiscono un fattore di rischio;</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 proprio stato di salute.</a:t>
            </a:r>
          </a:p>
        </p:txBody>
      </p:sp>
      <p:sp>
        <p:nvSpPr>
          <p:cNvPr id="8" name="Rettangolo con angoli arrotondati 7">
            <a:extLst>
              <a:ext uri="{FF2B5EF4-FFF2-40B4-BE49-F238E27FC236}">
                <a16:creationId xmlns="" xmlns:a16="http://schemas.microsoft.com/office/drawing/2014/main" id="{189CFB8A-93B8-43C2-B42E-9FA214B63E33}"/>
              </a:ext>
            </a:extLst>
          </p:cNvPr>
          <p:cNvSpPr/>
          <p:nvPr/>
        </p:nvSpPr>
        <p:spPr>
          <a:xfrm>
            <a:off x="316385" y="3933056"/>
            <a:ext cx="8136904" cy="2225780"/>
          </a:xfrm>
          <a:prstGeom prst="roundRect">
            <a:avLst/>
          </a:prstGeom>
          <a:solidFill>
            <a:srgbClr val="FED195"/>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600"/>
              </a:spcBef>
              <a:spcAft>
                <a:spcPts val="600"/>
              </a:spcAft>
            </a:pPr>
            <a:r>
              <a:rPr lang="it-IT" sz="2000" u="none" dirty="0">
                <a:solidFill>
                  <a:schemeClr val="tx1"/>
                </a:solidFill>
              </a:rPr>
              <a:t>I pazienti con forme allergiche da moderata a grave:</a:t>
            </a:r>
          </a:p>
          <a:p>
            <a:pPr marL="342900" lvl="0" indent="-342900">
              <a:spcBef>
                <a:spcPts val="600"/>
              </a:spcBef>
              <a:buFont typeface="Arial" panose="020B0604020202020204" pitchFamily="34" charset="0"/>
              <a:buChar char="•"/>
            </a:pPr>
            <a:r>
              <a:rPr lang="it-IT" sz="2000" u="none" dirty="0">
                <a:solidFill>
                  <a:schemeClr val="tx1"/>
                </a:solidFill>
              </a:rPr>
              <a:t>Sono maggiormente vulnerabili al virus;</a:t>
            </a:r>
          </a:p>
          <a:p>
            <a:pPr marL="342900" lvl="0" indent="-342900">
              <a:spcBef>
                <a:spcPts val="600"/>
              </a:spcBef>
              <a:buFont typeface="Arial" panose="020B0604020202020204" pitchFamily="34" charset="0"/>
              <a:buChar char="•"/>
            </a:pPr>
            <a:r>
              <a:rPr lang="it-IT" sz="2000" u="none" dirty="0">
                <a:solidFill>
                  <a:schemeClr val="tx1"/>
                </a:solidFill>
              </a:rPr>
              <a:t>Non devono assolutamente interrompere il trattamento con farmaci (es. inibitori, corticosteroidi e/o broncodilatatori); </a:t>
            </a:r>
          </a:p>
          <a:p>
            <a:pPr marL="342900" lvl="0" indent="-342900">
              <a:spcBef>
                <a:spcPts val="600"/>
              </a:spcBef>
              <a:buFont typeface="Arial" panose="020B0604020202020204" pitchFamily="34" charset="0"/>
              <a:buChar char="•"/>
            </a:pPr>
            <a:r>
              <a:rPr lang="it-IT" sz="2000" u="none" dirty="0">
                <a:solidFill>
                  <a:schemeClr val="tx1"/>
                </a:solidFill>
              </a:rPr>
              <a:t>Segnalare eventuali cambiamenti sul proprio stato di salute.</a:t>
            </a:r>
          </a:p>
        </p:txBody>
      </p:sp>
    </p:spTree>
    <p:extLst>
      <p:ext uri="{BB962C8B-B14F-4D97-AF65-F5344CB8AC3E}">
        <p14:creationId xmlns:p14="http://schemas.microsoft.com/office/powerpoint/2010/main" xmlns="" val="21833661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Lavoratori fragili</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67</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687DB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in caso di </a:t>
            </a:r>
          </a:p>
          <a:p>
            <a:pPr lvl="0">
              <a:tabLst>
                <a:tab pos="3041650" algn="l"/>
              </a:tabLst>
            </a:pPr>
            <a:r>
              <a:rPr lang="it-IT" sz="2400" b="1" u="none" dirty="0"/>
              <a:t>lavoratori fragili?</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ADB8DA"/>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Arial" panose="020B0604020202020204" pitchFamily="34" charset="0"/>
              <a:buChar char="•"/>
            </a:pPr>
            <a:r>
              <a:rPr lang="it-IT" sz="2000" u="none" dirty="0">
                <a:solidFill>
                  <a:schemeClr val="tx1"/>
                </a:solidFill>
              </a:rPr>
              <a:t>Evitare di uscire dalla propria abitazione fuori dai casi di stretta necessità;</a:t>
            </a:r>
          </a:p>
          <a:p>
            <a:pPr marL="342900" lvl="0" indent="-342900">
              <a:lnSpc>
                <a:spcPct val="150000"/>
              </a:lnSpc>
              <a:buFont typeface="Arial" panose="020B0604020202020204" pitchFamily="34" charset="0"/>
              <a:buChar char="•"/>
            </a:pPr>
            <a:r>
              <a:rPr lang="it-IT" sz="2000" u="none" dirty="0">
                <a:solidFill>
                  <a:schemeClr val="tx1"/>
                </a:solidFill>
              </a:rPr>
              <a:t>Evitare ambienti e/o luoghi affollati;</a:t>
            </a:r>
          </a:p>
          <a:p>
            <a:pPr marL="342900" lvl="0" indent="-342900">
              <a:lnSpc>
                <a:spcPct val="150000"/>
              </a:lnSpc>
              <a:buFont typeface="Arial" panose="020B0604020202020204" pitchFamily="34" charset="0"/>
              <a:buChar char="•"/>
            </a:pPr>
            <a:r>
              <a:rPr lang="it-IT" sz="2000" u="none" dirty="0">
                <a:solidFill>
                  <a:schemeClr val="tx1"/>
                </a:solidFill>
              </a:rPr>
              <a:t>Attivare procedure di lavoro in modalità </a:t>
            </a:r>
            <a:r>
              <a:rPr lang="it-IT" sz="2000" i="1" u="none" dirty="0">
                <a:solidFill>
                  <a:schemeClr val="tx1"/>
                </a:solidFill>
              </a:rPr>
              <a:t>smart working</a:t>
            </a:r>
            <a:r>
              <a:rPr lang="it-IT" sz="2000" u="none" dirty="0">
                <a:solidFill>
                  <a:schemeClr val="tx1"/>
                </a:solidFill>
              </a:rPr>
              <a:t>;</a:t>
            </a:r>
          </a:p>
          <a:p>
            <a:pPr marL="342900" lvl="0" indent="-342900">
              <a:lnSpc>
                <a:spcPct val="150000"/>
              </a:lnSpc>
              <a:buFont typeface="Arial" panose="020B0604020202020204" pitchFamily="34" charset="0"/>
              <a:buChar char="•"/>
            </a:pPr>
            <a:r>
              <a:rPr lang="it-IT" sz="2000" u="none" dirty="0">
                <a:solidFill>
                  <a:schemeClr val="tx1"/>
                </a:solidFill>
              </a:rPr>
              <a:t>Osservare le indicazioni fornite dall’Autorità Sanitaria;</a:t>
            </a:r>
          </a:p>
          <a:p>
            <a:pPr marL="342900" lvl="0" indent="-342900">
              <a:lnSpc>
                <a:spcPct val="150000"/>
              </a:lnSpc>
              <a:buFont typeface="Arial" panose="020B0604020202020204" pitchFamily="34" charset="0"/>
              <a:buChar char="•"/>
            </a:pPr>
            <a:r>
              <a:rPr lang="it-IT" sz="2000" u="none" dirty="0">
                <a:solidFill>
                  <a:schemeClr val="tx1"/>
                </a:solidFill>
              </a:rPr>
              <a:t>Indossare accuratamente la mascherina chirurgica;</a:t>
            </a:r>
          </a:p>
          <a:p>
            <a:pPr marL="342900" lvl="0" indent="-342900">
              <a:lnSpc>
                <a:spcPct val="150000"/>
              </a:lnSpc>
              <a:buFont typeface="Arial" panose="020B0604020202020204" pitchFamily="34" charset="0"/>
              <a:buChar char="•"/>
            </a:pPr>
            <a:r>
              <a:rPr lang="it-IT" sz="2000" u="none" dirty="0">
                <a:solidFill>
                  <a:schemeClr val="tx1"/>
                </a:solidFill>
              </a:rPr>
              <a:t>Mantenere la distanza di sicurezza di almeno un metro.</a:t>
            </a:r>
          </a:p>
        </p:txBody>
      </p:sp>
    </p:spTree>
    <p:extLst>
      <p:ext uri="{BB962C8B-B14F-4D97-AF65-F5344CB8AC3E}">
        <p14:creationId xmlns:p14="http://schemas.microsoft.com/office/powerpoint/2010/main" xmlns="" val="22554118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Mezzi pubblici per recarsi a lavoro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68</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16A29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Posso utilizzare i mezzi pubblici </a:t>
            </a:r>
          </a:p>
          <a:p>
            <a:pPr lvl="0">
              <a:tabLst>
                <a:tab pos="3041650" algn="l"/>
              </a:tabLst>
            </a:pPr>
            <a:r>
              <a:rPr lang="it-IT" sz="2400" b="1" u="none" dirty="0"/>
              <a:t>per recarmi a lavoro?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7CEC3"/>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Lo spostamento è consentito sia con i mezzi di trasporto pubblici che privati;</a:t>
            </a:r>
          </a:p>
          <a:p>
            <a:pPr lvl="0">
              <a:lnSpc>
                <a:spcPct val="150000"/>
              </a:lnSpc>
            </a:pPr>
            <a:endParaRPr lang="it-IT" sz="2000" u="none" dirty="0">
              <a:solidFill>
                <a:schemeClr val="tx1"/>
              </a:solidFill>
            </a:endParaRPr>
          </a:p>
          <a:p>
            <a:pPr marL="342900" lvl="0" indent="-342900">
              <a:lnSpc>
                <a:spcPct val="150000"/>
              </a:lnSpc>
              <a:buFont typeface="Arial" panose="020B0604020202020204" pitchFamily="34" charset="0"/>
              <a:buChar char="•"/>
            </a:pPr>
            <a:r>
              <a:rPr lang="it-IT" sz="2000" u="none" dirty="0">
                <a:solidFill>
                  <a:schemeClr val="tx1"/>
                </a:solidFill>
              </a:rPr>
              <a:t>È raccomandabile l’uso del mezzo privato al fine di evitare un maggior rischio contagio in aree o a bordo di mezzi pubblici.</a:t>
            </a:r>
          </a:p>
        </p:txBody>
      </p:sp>
      <p:pic>
        <p:nvPicPr>
          <p:cNvPr id="3" name="Immagine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flipH="1">
            <a:off x="6012160" y="1791003"/>
            <a:ext cx="2304256" cy="1152128"/>
          </a:xfrm>
          <a:prstGeom prst="rect">
            <a:avLst/>
          </a:prstGeom>
        </p:spPr>
      </p:pic>
    </p:spTree>
    <p:extLst>
      <p:ext uri="{BB962C8B-B14F-4D97-AF65-F5344CB8AC3E}">
        <p14:creationId xmlns:p14="http://schemas.microsoft.com/office/powerpoint/2010/main" xmlns="" val="27609628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Viaggi/trasferte di lavoro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69</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72BD3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Posso effettuare viaggi/trasferte </a:t>
            </a:r>
          </a:p>
          <a:p>
            <a:pPr lvl="0">
              <a:tabLst>
                <a:tab pos="3041650" algn="l"/>
              </a:tabLst>
            </a:pPr>
            <a:r>
              <a:rPr lang="it-IT" sz="2400" b="1" u="none" dirty="0"/>
              <a:t>di lavoro?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1763688" y="2276872"/>
            <a:ext cx="7128792" cy="3888432"/>
          </a:xfrm>
          <a:prstGeom prst="roundRect">
            <a:avLst/>
          </a:prstGeom>
          <a:solidFill>
            <a:srgbClr val="B3E09C"/>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Arial" panose="020B0604020202020204" pitchFamily="34" charset="0"/>
              <a:buChar char="•"/>
            </a:pPr>
            <a:r>
              <a:rPr lang="it-IT" sz="2000" u="none" dirty="0">
                <a:solidFill>
                  <a:schemeClr val="tx1"/>
                </a:solidFill>
              </a:rPr>
              <a:t>Tutti i viaggi e/o trasferte di lavoro nazionali e internazionali, anche se concordate o organizzate, sono sospese e annullate;</a:t>
            </a:r>
          </a:p>
          <a:p>
            <a:pPr marL="342900" lvl="0" indent="-342900">
              <a:lnSpc>
                <a:spcPct val="150000"/>
              </a:lnSpc>
              <a:buFont typeface="Arial" panose="020B0604020202020204" pitchFamily="34" charset="0"/>
              <a:buChar char="•"/>
            </a:pPr>
            <a:endParaRPr lang="it-IT" sz="2000" u="none" dirty="0">
              <a:solidFill>
                <a:schemeClr val="tx1"/>
              </a:solidFill>
            </a:endParaRPr>
          </a:p>
          <a:p>
            <a:pPr marL="342900" lvl="0" indent="-342900" algn="just">
              <a:lnSpc>
                <a:spcPct val="150000"/>
              </a:lnSpc>
              <a:buFont typeface="Arial" panose="020B0604020202020204" pitchFamily="34" charset="0"/>
              <a:buChar char="•"/>
            </a:pPr>
            <a:r>
              <a:rPr lang="it-IT" sz="2000" u="none" dirty="0">
                <a:solidFill>
                  <a:schemeClr val="tx1"/>
                </a:solidFill>
              </a:rPr>
              <a:t>Sono consentiti solamente gli spostamenti motivati da comprovate esigenze lavorative urgenti dietro presentazione di autodichiarazione.</a:t>
            </a:r>
          </a:p>
        </p:txBody>
      </p:sp>
      <p:pic>
        <p:nvPicPr>
          <p:cNvPr id="3" name="Immagine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51520" y="3000024"/>
            <a:ext cx="1879137" cy="1877273"/>
          </a:xfrm>
          <a:prstGeom prst="rect">
            <a:avLst/>
          </a:prstGeom>
        </p:spPr>
      </p:pic>
    </p:spTree>
    <p:extLst>
      <p:ext uri="{BB962C8B-B14F-4D97-AF65-F5344CB8AC3E}">
        <p14:creationId xmlns:p14="http://schemas.microsoft.com/office/powerpoint/2010/main" xmlns="" val="5174069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7</a:t>
            </a:fld>
            <a:endParaRPr lang="it-IT" dirty="0"/>
          </a:p>
        </p:txBody>
      </p:sp>
      <p:sp>
        <p:nvSpPr>
          <p:cNvPr id="3" name="Segnaposto contenuto 2"/>
          <p:cNvSpPr>
            <a:spLocks noGrp="1"/>
          </p:cNvSpPr>
          <p:nvPr>
            <p:ph sz="quarter" idx="1"/>
          </p:nvPr>
        </p:nvSpPr>
        <p:spPr/>
        <p:txBody>
          <a:bodyPr/>
          <a:lstStyle/>
          <a:p>
            <a:pPr marL="171450" indent="-171450">
              <a:spcBef>
                <a:spcPts val="800"/>
              </a:spcBef>
            </a:pPr>
            <a:r>
              <a:rPr lang="it-IT" sz="1800" dirty="0"/>
              <a:t>Una persona che vive nella </a:t>
            </a:r>
            <a:r>
              <a:rPr lang="it-IT" sz="1800" b="1" dirty="0">
                <a:solidFill>
                  <a:srgbClr val="F08100"/>
                </a:solidFill>
              </a:rPr>
              <a:t>stessa casa </a:t>
            </a:r>
            <a:r>
              <a:rPr lang="it-IT" sz="1800" dirty="0"/>
              <a:t>di un caso di COVID-19</a:t>
            </a:r>
          </a:p>
          <a:p>
            <a:pPr marL="171450" indent="-171450">
              <a:spcBef>
                <a:spcPts val="800"/>
              </a:spcBef>
            </a:pPr>
            <a:r>
              <a:rPr lang="it-IT" sz="1800" dirty="0"/>
              <a:t>Una persona che ha avuto un </a:t>
            </a:r>
            <a:r>
              <a:rPr lang="it-IT" sz="1800" b="1" dirty="0">
                <a:solidFill>
                  <a:srgbClr val="F08100"/>
                </a:solidFill>
              </a:rPr>
              <a:t>contatto fisico diretto </a:t>
            </a:r>
            <a:r>
              <a:rPr lang="it-IT" sz="1800" dirty="0"/>
              <a:t>con un caso di COVID-19 </a:t>
            </a:r>
          </a:p>
          <a:p>
            <a:pPr marL="171450" indent="-171450">
              <a:spcBef>
                <a:spcPts val="800"/>
              </a:spcBef>
            </a:pPr>
            <a:r>
              <a:rPr lang="it-IT" sz="1800" dirty="0"/>
              <a:t>Una persona che avuto un </a:t>
            </a:r>
            <a:r>
              <a:rPr lang="it-IT" sz="1800" b="1" dirty="0">
                <a:solidFill>
                  <a:srgbClr val="F08100"/>
                </a:solidFill>
              </a:rPr>
              <a:t>contatto diretto non protetto </a:t>
            </a:r>
            <a:r>
              <a:rPr lang="it-IT" sz="1800" dirty="0"/>
              <a:t>con le secrezioni di un caso COVID-19</a:t>
            </a:r>
          </a:p>
          <a:p>
            <a:pPr marL="171450" indent="-171450">
              <a:spcBef>
                <a:spcPts val="800"/>
              </a:spcBef>
            </a:pPr>
            <a:r>
              <a:rPr lang="it-IT" sz="1800" dirty="0"/>
              <a:t>Una persona che ha avuto un </a:t>
            </a:r>
            <a:r>
              <a:rPr lang="it-IT" sz="1800" b="1" dirty="0">
                <a:solidFill>
                  <a:srgbClr val="F08100"/>
                </a:solidFill>
              </a:rPr>
              <a:t>contatto diretto </a:t>
            </a:r>
            <a:r>
              <a:rPr lang="it-IT" sz="1800" dirty="0"/>
              <a:t>(faccia a faccia) con un caso di COVID-19, a distanza minore di 2 metri e di durata maggiore di 15 minuti;</a:t>
            </a:r>
          </a:p>
          <a:p>
            <a:pPr marL="171450" indent="-171450">
              <a:spcBef>
                <a:spcPts val="800"/>
              </a:spcBef>
            </a:pPr>
            <a:r>
              <a:rPr lang="it-IT" sz="1800" dirty="0"/>
              <a:t>Una persona che si è trovata in un </a:t>
            </a:r>
            <a:r>
              <a:rPr lang="it-IT" sz="1800" b="1" dirty="0">
                <a:solidFill>
                  <a:srgbClr val="F08100"/>
                </a:solidFill>
              </a:rPr>
              <a:t>ambiente chiuso </a:t>
            </a:r>
            <a:r>
              <a:rPr lang="it-IT" sz="1800" dirty="0"/>
              <a:t>con un caso COVID-19 per almeno 15 minuti, a distanza minore di 2 metri;</a:t>
            </a:r>
          </a:p>
          <a:p>
            <a:pPr marL="171450" indent="-171450">
              <a:spcBef>
                <a:spcPts val="800"/>
              </a:spcBef>
            </a:pPr>
            <a:r>
              <a:rPr lang="it-IT" sz="1800" dirty="0"/>
              <a:t>Un operatore sanitario od altra persona che fornisce </a:t>
            </a:r>
            <a:r>
              <a:rPr lang="it-IT" sz="1800" b="1" dirty="0">
                <a:solidFill>
                  <a:srgbClr val="F08100"/>
                </a:solidFill>
              </a:rPr>
              <a:t>assistenza diretta </a:t>
            </a:r>
            <a:r>
              <a:rPr lang="it-IT" sz="1800" dirty="0"/>
              <a:t>ad un caso di COVID-19 oppure personale di laboratorio addetto alla manipolazione di campioni di un caso di COVID-19 senza l’impiego di DPI raccomandati o mediante l’utilizzo di DPI non idonei;</a:t>
            </a:r>
          </a:p>
          <a:p>
            <a:pPr marL="171450" indent="-171450">
              <a:spcBef>
                <a:spcPts val="800"/>
              </a:spcBef>
            </a:pPr>
            <a:r>
              <a:rPr lang="it-IT" sz="1800" dirty="0"/>
              <a:t>Una persona che abbia viaggiato seduta in aereo nei due </a:t>
            </a:r>
            <a:r>
              <a:rPr lang="it-IT" sz="1800" b="1" dirty="0">
                <a:solidFill>
                  <a:srgbClr val="F08100"/>
                </a:solidFill>
              </a:rPr>
              <a:t>posti adiacenti</a:t>
            </a:r>
            <a:r>
              <a:rPr lang="it-IT" sz="1800" dirty="0"/>
              <a:t>, in qualsiasi direzione, di un caso di COVID-19, i compagni di viaggio o le persone addette all’assistenza e i membri dell’equipaggio addetti alla sezione dell’aereo dove il caso indice era seduto.</a:t>
            </a:r>
          </a:p>
        </p:txBody>
      </p:sp>
      <p:sp>
        <p:nvSpPr>
          <p:cNvPr id="4" name="Titolo 3"/>
          <p:cNvSpPr>
            <a:spLocks noGrp="1"/>
          </p:cNvSpPr>
          <p:nvPr>
            <p:ph type="title"/>
          </p:nvPr>
        </p:nvSpPr>
        <p:spPr/>
        <p:txBody>
          <a:bodyPr/>
          <a:lstStyle/>
          <a:p>
            <a:r>
              <a:rPr lang="it-IT" dirty="0"/>
              <a:t>Definizioni di contatto stretto</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31335240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70</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1115616" y="1295972"/>
            <a:ext cx="7735426"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0" indent="0" algn="just"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Introduzione</a:t>
            </a: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COVID è un rischio sul lavoro?</a:t>
            </a:r>
            <a:endParaRPr lang="it-IT" altLang="ja-JP" sz="2400" b="1" u="none" dirty="0">
              <a:solidFill>
                <a:srgbClr val="06397C"/>
              </a:solidFill>
              <a:latin typeface="Trebuchet MS" pitchFamily="34" charset="0"/>
              <a:ea typeface="+mn-ea"/>
              <a:cs typeface="+mn-cs"/>
            </a:endParaRP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Protezione dal contagio nei luoghi di lavoro</a:t>
            </a: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Dispositivi di protezione </a:t>
            </a: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magine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72587" y="4561064"/>
            <a:ext cx="612000" cy="612000"/>
          </a:xfrm>
          <a:prstGeom prst="rect">
            <a:avLst/>
          </a:prstGeom>
        </p:spPr>
      </p:pic>
      <p:pic>
        <p:nvPicPr>
          <p:cNvPr id="9" name="Immagine 8"/>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272587" y="3741035"/>
            <a:ext cx="612000" cy="612000"/>
          </a:xfrm>
          <a:prstGeom prst="rect">
            <a:avLst/>
          </a:prstGeom>
        </p:spPr>
      </p:pic>
      <p:pic>
        <p:nvPicPr>
          <p:cNvPr id="10" name="Immagine 9"/>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272870" y="2921006"/>
            <a:ext cx="611434" cy="612000"/>
          </a:xfrm>
          <a:prstGeom prst="rect">
            <a:avLst/>
          </a:prstGeom>
        </p:spPr>
      </p:pic>
      <p:pic>
        <p:nvPicPr>
          <p:cNvPr id="11" name="Immagine 10"/>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269241" y="1280948"/>
            <a:ext cx="618693" cy="612000"/>
          </a:xfrm>
          <a:prstGeom prst="rect">
            <a:avLst/>
          </a:prstGeom>
        </p:spPr>
      </p:pic>
      <p:pic>
        <p:nvPicPr>
          <p:cNvPr id="12" name="Immagine 11"/>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72587" y="2100977"/>
            <a:ext cx="612000" cy="612000"/>
          </a:xfrm>
          <a:prstGeom prst="rect">
            <a:avLst/>
          </a:prstGeom>
        </p:spPr>
      </p:pic>
    </p:spTree>
    <p:extLst>
      <p:ext uri="{BB962C8B-B14F-4D97-AF65-F5344CB8AC3E}">
        <p14:creationId xmlns:p14="http://schemas.microsoft.com/office/powerpoint/2010/main" xmlns="" val="30110415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8</a:t>
            </a:fld>
            <a:endParaRPr lang="it-IT" dirty="0"/>
          </a:p>
        </p:txBody>
      </p:sp>
      <p:sp>
        <p:nvSpPr>
          <p:cNvPr id="3" name="Segnaposto contenuto 2"/>
          <p:cNvSpPr>
            <a:spLocks noGrp="1"/>
          </p:cNvSpPr>
          <p:nvPr>
            <p:ph sz="quarter" idx="1"/>
          </p:nvPr>
        </p:nvSpPr>
        <p:spPr/>
        <p:txBody>
          <a:bodyPr/>
          <a:lstStyle/>
          <a:p>
            <a:pPr marL="0" indent="0">
              <a:buNone/>
            </a:pPr>
            <a:r>
              <a:rPr lang="it-IT" dirty="0"/>
              <a:t>Il virus si può trasmettere anche attraverso:</a:t>
            </a:r>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r>
              <a:rPr lang="it-IT" dirty="0"/>
              <a:t>Non si conosce ancora il tempo di permanenza del virus sulle superfici, si stima alcune ore, e dipende da:</a:t>
            </a:r>
          </a:p>
        </p:txBody>
      </p:sp>
      <p:sp>
        <p:nvSpPr>
          <p:cNvPr id="4" name="Titolo 3"/>
          <p:cNvSpPr>
            <a:spLocks noGrp="1"/>
          </p:cNvSpPr>
          <p:nvPr>
            <p:ph type="title"/>
          </p:nvPr>
        </p:nvSpPr>
        <p:spPr/>
        <p:txBody>
          <a:bodyPr/>
          <a:lstStyle/>
          <a:p>
            <a:r>
              <a:rPr lang="it-IT" dirty="0"/>
              <a:t>Come si trasmette il virus</a:t>
            </a:r>
          </a:p>
        </p:txBody>
      </p:sp>
      <p:graphicFrame>
        <p:nvGraphicFramePr>
          <p:cNvPr id="6" name="Diagramma 5"/>
          <p:cNvGraphicFramePr/>
          <p:nvPr>
            <p:extLst>
              <p:ext uri="{D42A27DB-BD31-4B8C-83A1-F6EECF244321}">
                <p14:modId xmlns:p14="http://schemas.microsoft.com/office/powerpoint/2010/main" xmlns="" val="3237136666"/>
              </p:ext>
            </p:extLst>
          </p:nvPr>
        </p:nvGraphicFramePr>
        <p:xfrm>
          <a:off x="2051720" y="1412776"/>
          <a:ext cx="5112568" cy="178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p:cNvGraphicFramePr/>
          <p:nvPr>
            <p:extLst>
              <p:ext uri="{D42A27DB-BD31-4B8C-83A1-F6EECF244321}">
                <p14:modId xmlns:p14="http://schemas.microsoft.com/office/powerpoint/2010/main" xmlns="" val="1720618419"/>
              </p:ext>
            </p:extLst>
          </p:nvPr>
        </p:nvGraphicFramePr>
        <p:xfrm>
          <a:off x="2087724" y="4293096"/>
          <a:ext cx="4968552"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magine 8"/>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7651289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9</a:t>
            </a:fld>
            <a:endParaRPr lang="it-IT" dirty="0"/>
          </a:p>
        </p:txBody>
      </p:sp>
      <p:sp>
        <p:nvSpPr>
          <p:cNvPr id="3" name="Segnaposto contenuto 2"/>
          <p:cNvSpPr>
            <a:spLocks noGrp="1"/>
          </p:cNvSpPr>
          <p:nvPr>
            <p:ph sz="quarter" idx="1"/>
          </p:nvPr>
        </p:nvSpPr>
        <p:spPr>
          <a:xfrm>
            <a:off x="251520" y="908720"/>
            <a:ext cx="8640960" cy="1944216"/>
          </a:xfrm>
        </p:spPr>
        <p:txBody>
          <a:bodyPr/>
          <a:lstStyle/>
          <a:p>
            <a:pPr marL="0" indent="0">
              <a:buNone/>
            </a:pPr>
            <a:r>
              <a:rPr lang="it-IT" dirty="0"/>
              <a:t>La diagnosi viene effettuata attraverso il tampone faringeo, con il prelievo di materiale biologico presente nelle prime vie respiratorie</a:t>
            </a:r>
          </a:p>
        </p:txBody>
      </p:sp>
      <p:sp>
        <p:nvSpPr>
          <p:cNvPr id="4" name="Titolo 3"/>
          <p:cNvSpPr>
            <a:spLocks noGrp="1"/>
          </p:cNvSpPr>
          <p:nvPr>
            <p:ph type="title"/>
          </p:nvPr>
        </p:nvSpPr>
        <p:spPr/>
        <p:txBody>
          <a:bodyPr/>
          <a:lstStyle/>
          <a:p>
            <a:r>
              <a:rPr lang="it-IT" dirty="0"/>
              <a:t>Diagnosi</a:t>
            </a:r>
          </a:p>
        </p:txBody>
      </p:sp>
      <p:graphicFrame>
        <p:nvGraphicFramePr>
          <p:cNvPr id="5" name="Segnaposto contenuto 5">
            <a:extLst>
              <a:ext uri="{FF2B5EF4-FFF2-40B4-BE49-F238E27FC236}">
                <a16:creationId xmlns="" xmlns:a16="http://schemas.microsoft.com/office/drawing/2014/main" id="{0A404D99-18E8-4A9A-A20B-21F099D9D821}"/>
              </a:ext>
            </a:extLst>
          </p:cNvPr>
          <p:cNvGraphicFramePr>
            <a:graphicFrameLocks/>
          </p:cNvGraphicFramePr>
          <p:nvPr>
            <p:extLst>
              <p:ext uri="{D42A27DB-BD31-4B8C-83A1-F6EECF244321}">
                <p14:modId xmlns:p14="http://schemas.microsoft.com/office/powerpoint/2010/main" xmlns="" val="2081788680"/>
              </p:ext>
            </p:extLst>
          </p:nvPr>
        </p:nvGraphicFramePr>
        <p:xfrm>
          <a:off x="250130" y="1929129"/>
          <a:ext cx="8642350"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xmlns="" val="37351789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_supporti1">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buchet">
      <a:majorFont>
        <a:latin typeface="Trebuchet MS"/>
        <a:ea typeface=""/>
        <a:cs typeface=""/>
      </a:majorFont>
      <a:minorFont>
        <a:latin typeface="Trebuchet MS"/>
        <a:ea typeface=""/>
        <a:cs typeface=""/>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to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21603</TotalTime>
  <Words>18626</Words>
  <Application>Microsoft Office PowerPoint</Application>
  <PresentationFormat>Presentazione su schermo (4:3)</PresentationFormat>
  <Paragraphs>1120</Paragraphs>
  <Slides>70</Slides>
  <Notes>70</Notes>
  <HiddenSlides>0</HiddenSlides>
  <MMClips>0</MMClips>
  <ScaleCrop>false</ScaleCrop>
  <HeadingPairs>
    <vt:vector size="4" baseType="variant">
      <vt:variant>
        <vt:lpstr>Tema</vt:lpstr>
      </vt:variant>
      <vt:variant>
        <vt:i4>1</vt:i4>
      </vt:variant>
      <vt:variant>
        <vt:lpstr>Titoli diapositive</vt:lpstr>
      </vt:variant>
      <vt:variant>
        <vt:i4>70</vt:i4>
      </vt:variant>
    </vt:vector>
  </HeadingPairs>
  <TitlesOfParts>
    <vt:vector size="71" baseType="lpstr">
      <vt:lpstr>Tema_supporti1</vt:lpstr>
      <vt:lpstr>Corso di informazione e formazione COVID-19 E MISURE DI TUTELA DAL CONTAGIO </vt:lpstr>
      <vt:lpstr>Schema generale del corso</vt:lpstr>
      <vt:lpstr>Schema generale del corso</vt:lpstr>
      <vt:lpstr>Cosa sono i coronavirus e il Covid-19</vt:lpstr>
      <vt:lpstr>I sintomi dell’influenza da Sars-CoV-2</vt:lpstr>
      <vt:lpstr>Come si trasmette il virus</vt:lpstr>
      <vt:lpstr>Definizioni di contatto stretto</vt:lpstr>
      <vt:lpstr>Come si trasmette il virus</vt:lpstr>
      <vt:lpstr>Diagnosi</vt:lpstr>
      <vt:lpstr>Cura</vt:lpstr>
      <vt:lpstr>Approfondimento: Che cos’è l’OMS</vt:lpstr>
      <vt:lpstr>Cos’è una pandemia</vt:lpstr>
      <vt:lpstr>Le misure restrittive</vt:lpstr>
      <vt:lpstr>Riepilogo</vt:lpstr>
      <vt:lpstr>Schema generale del corso</vt:lpstr>
      <vt:lpstr>Introduzione</vt:lpstr>
      <vt:lpstr>Rischio biologico e lavoro</vt:lpstr>
      <vt:lpstr>Rischio generico e specifico</vt:lpstr>
      <vt:lpstr>COVID sul lavoro è malattia professionale o infortunio?</vt:lpstr>
      <vt:lpstr>Quando COVID diventa infortunio?</vt:lpstr>
      <vt:lpstr>Il “chi fa cosa” dell’emergenza Covid</vt:lpstr>
      <vt:lpstr>Il “chi fa cosa” dell’emergenza Covid</vt:lpstr>
      <vt:lpstr>Il “chi fa cosa” dell’emergenza Covid</vt:lpstr>
      <vt:lpstr>Riepilogo</vt:lpstr>
      <vt:lpstr>Schema generale del corso</vt:lpstr>
      <vt:lpstr>Introduzione</vt:lpstr>
      <vt:lpstr>Il protocollo 24 aprile 2020</vt:lpstr>
      <vt:lpstr>Informazione</vt:lpstr>
      <vt:lpstr>Modalità di accesso in azienda</vt:lpstr>
      <vt:lpstr>Modalità di accesso fornitori esterni</vt:lpstr>
      <vt:lpstr>Organizzazione aziendale</vt:lpstr>
      <vt:lpstr>Spostamenti interni, riunioni ecc.</vt:lpstr>
      <vt:lpstr>Gestione degli spazi comuni </vt:lpstr>
      <vt:lpstr>Pulizia e sanificazione</vt:lpstr>
      <vt:lpstr>Precauzioni igieniche personali</vt:lpstr>
      <vt:lpstr>Approfondimento. Lavarsi le mani</vt:lpstr>
      <vt:lpstr>Approfondimento. Lavarsi le mani</vt:lpstr>
      <vt:lpstr>Gestione di una persona sintomatica in azienda</vt:lpstr>
      <vt:lpstr>Riepilogo</vt:lpstr>
      <vt:lpstr>Schema generale del corso</vt:lpstr>
      <vt:lpstr>Dispositivi di protezione collettiva</vt:lpstr>
      <vt:lpstr>Dispositivi di protezione individuale</vt:lpstr>
      <vt:lpstr>Dispositivi di protezione delle mani</vt:lpstr>
      <vt:lpstr>Dispositivi di protezione per occhi e viso</vt:lpstr>
      <vt:lpstr>Dispositivi di protezione per occhi e viso</vt:lpstr>
      <vt:lpstr>Dispositivi di protezione per occhi e viso</vt:lpstr>
      <vt:lpstr>Criteri scelta DPI</vt:lpstr>
      <vt:lpstr>Dispositivi per le vie respiratorie</vt:lpstr>
      <vt:lpstr>Mascherine medico-chirurgiche</vt:lpstr>
      <vt:lpstr>I dispositivi in deroga</vt:lpstr>
      <vt:lpstr>Le «mascherine di comunità»</vt:lpstr>
      <vt:lpstr>Come indossare e togliere mascherine</vt:lpstr>
      <vt:lpstr>Come indossare DPI</vt:lpstr>
      <vt:lpstr>Come usare i guanti monouso</vt:lpstr>
      <vt:lpstr>Come usare i guanti monouso</vt:lpstr>
      <vt:lpstr>Durata DPI</vt:lpstr>
      <vt:lpstr>Obbligo di utilizzo di DPI nei luoghi di lavoro</vt:lpstr>
      <vt:lpstr>Riepilogo</vt:lpstr>
      <vt:lpstr>Schema generale del corso</vt:lpstr>
      <vt:lpstr>Isolamento domiciliare</vt:lpstr>
      <vt:lpstr>Parente malato in casa</vt:lpstr>
      <vt:lpstr>Paziente dimesso dall’ospedale</vt:lpstr>
      <vt:lpstr>Contatto con materiale infetto</vt:lpstr>
      <vt:lpstr>Fumo e alcol</vt:lpstr>
      <vt:lpstr>Contatto stretto di un contatto positivo</vt:lpstr>
      <vt:lpstr>Persone allergiche</vt:lpstr>
      <vt:lpstr>Lavoratori fragili</vt:lpstr>
      <vt:lpstr>Mezzi pubblici per recarsi a lavoro</vt:lpstr>
      <vt:lpstr>Viaggi/trasferte di lavoro</vt:lpstr>
      <vt:lpstr>Schema generale del corso</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 per la formazione</dc:title>
  <dc:creator>Carla Gualtieri</dc:creator>
  <cp:lastModifiedBy>Piero</cp:lastModifiedBy>
  <cp:revision>2198</cp:revision>
  <cp:lastPrinted>2020-02-13T15:19:00Z</cp:lastPrinted>
  <dcterms:created xsi:type="dcterms:W3CDTF">2008-11-08T09:44:57Z</dcterms:created>
  <dcterms:modified xsi:type="dcterms:W3CDTF">2020-05-18T13:18:44Z</dcterms:modified>
</cp:coreProperties>
</file>