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8" r:id="rId4"/>
    <p:sldId id="257" r:id="rId5"/>
    <p:sldId id="263" r:id="rId6"/>
    <p:sldId id="258" r:id="rId7"/>
    <p:sldId id="264" r:id="rId8"/>
    <p:sldId id="265" r:id="rId9"/>
    <p:sldId id="266" r:id="rId10"/>
    <p:sldId id="267" r:id="rId11"/>
    <p:sldId id="259" r:id="rId12"/>
    <p:sldId id="260" r:id="rId13"/>
    <p:sldId id="261" r:id="rId14"/>
    <p:sldId id="262"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11C5A6-60D5-6091-ECFF-E7CC209D37D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16518B9-6E47-3824-155D-7EE5D62A5A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38429AD-4BDB-6803-54C5-3CF89EEC220A}"/>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5" name="Segnaposto piè di pagina 4">
            <a:extLst>
              <a:ext uri="{FF2B5EF4-FFF2-40B4-BE49-F238E27FC236}">
                <a16:creationId xmlns:a16="http://schemas.microsoft.com/office/drawing/2014/main" id="{6B3CAAE9-3442-413E-7991-6D9E9172B0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9E9111-57FF-9F6C-F058-0296D17B756B}"/>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134714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A69378-198F-1886-7C9B-951090505E4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3EB7F7F-EFB2-8BF5-817D-FB19FB349C6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4A1197-679D-FB73-4F3A-6A41D80BF7E1}"/>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5" name="Segnaposto piè di pagina 4">
            <a:extLst>
              <a:ext uri="{FF2B5EF4-FFF2-40B4-BE49-F238E27FC236}">
                <a16:creationId xmlns:a16="http://schemas.microsoft.com/office/drawing/2014/main" id="{9DBFED3A-1570-3772-4FBE-D41D030B5B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270670F-4685-B3D2-C56B-E6BF8E037661}"/>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306854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39FE7A5-8363-59B2-13B2-E48BBE62FC5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2BD8D07-3EE0-E0D9-860E-9C0FB360EBE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04FCE9-FE6F-F93C-1EAE-275DC6E46288}"/>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5" name="Segnaposto piè di pagina 4">
            <a:extLst>
              <a:ext uri="{FF2B5EF4-FFF2-40B4-BE49-F238E27FC236}">
                <a16:creationId xmlns:a16="http://schemas.microsoft.com/office/drawing/2014/main" id="{4318B358-A5B9-5585-2760-B8ACA40E4E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B2EA98-0560-2172-2DA5-3F60BED1E489}"/>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411372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5E3C8-210B-87B2-D801-BF16FAE197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E06DA5-3793-3107-6247-0D6ACDC4FF8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D0A0F2-0AAA-F0DA-7583-5A9BD2616F60}"/>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5" name="Segnaposto piè di pagina 4">
            <a:extLst>
              <a:ext uri="{FF2B5EF4-FFF2-40B4-BE49-F238E27FC236}">
                <a16:creationId xmlns:a16="http://schemas.microsoft.com/office/drawing/2014/main" id="{2E3A9AAE-C4D2-8633-1282-00C8C14AD6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1BC753-582C-1EAA-799B-8E30335AAE13}"/>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294941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DFB02-F476-BB32-2803-93CEA7BF15F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883A37D-6229-571D-AB45-269B56E81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9955EA0-CE88-A022-3059-65377A258152}"/>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5" name="Segnaposto piè di pagina 4">
            <a:extLst>
              <a:ext uri="{FF2B5EF4-FFF2-40B4-BE49-F238E27FC236}">
                <a16:creationId xmlns:a16="http://schemas.microsoft.com/office/drawing/2014/main" id="{43DD0367-3795-4F5F-D9A1-322B34112B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370243-B114-8F3F-1AB7-1099CC9EE3DE}"/>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94800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E82260-7322-B7AA-AEC7-69CE1335594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89A038-C9C4-83D1-F75C-218CD4AAABC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A8BE385-805D-8E55-7A41-0090125D89C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D3AFFD2-D7BD-3838-BDB6-6AF3FDAD2CA9}"/>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6" name="Segnaposto piè di pagina 5">
            <a:extLst>
              <a:ext uri="{FF2B5EF4-FFF2-40B4-BE49-F238E27FC236}">
                <a16:creationId xmlns:a16="http://schemas.microsoft.com/office/drawing/2014/main" id="{62FE93B2-4247-FD63-506F-AE71BBB8228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B51F328-662F-94FA-91FD-616A96773C62}"/>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35574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F5E66D-852D-8294-1646-FAFBA1CA783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4EC6FE5-A32E-4C19-7246-95829FBCE4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749DED2-4663-728A-C7C2-F6640EC82C2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8EB8719-C816-6220-7380-42C58B6F0A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CCA4D49-17B3-0215-DC2B-A7D2866B310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C4261D6-77D3-89AC-DF12-0822E7531C47}"/>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8" name="Segnaposto piè di pagina 7">
            <a:extLst>
              <a:ext uri="{FF2B5EF4-FFF2-40B4-BE49-F238E27FC236}">
                <a16:creationId xmlns:a16="http://schemas.microsoft.com/office/drawing/2014/main" id="{D5BEA874-ABE1-C0C9-A1C0-9FF48B12C00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0A97A0F-16E4-F571-4922-882D031EAA69}"/>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419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F068C5-9120-B239-263C-27A5C1AC209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08CBC6A-430C-2104-EB08-6B6776635254}"/>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4" name="Segnaposto piè di pagina 3">
            <a:extLst>
              <a:ext uri="{FF2B5EF4-FFF2-40B4-BE49-F238E27FC236}">
                <a16:creationId xmlns:a16="http://schemas.microsoft.com/office/drawing/2014/main" id="{DE76F3CB-82F7-DAD1-B339-1881B1BE6C2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3CAB11A-D001-EE58-921A-7354CA267A7B}"/>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376913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17C08C8-AB9B-137B-D99E-FCAFAFBA878E}"/>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3" name="Segnaposto piè di pagina 2">
            <a:extLst>
              <a:ext uri="{FF2B5EF4-FFF2-40B4-BE49-F238E27FC236}">
                <a16:creationId xmlns:a16="http://schemas.microsoft.com/office/drawing/2014/main" id="{9C6A26C8-FA13-1817-83D4-B2135D5C0C0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B475D3E-44F4-E0A7-B791-F68A6D584522}"/>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22040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F9B50E-6DBF-B6A2-0A5A-42835364D71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B32AC6-61FE-E5E0-D094-5552CE030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C9BC12B-EC69-E4CF-93AE-C7E933F8F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BE274E4-721F-96ED-C947-76B7396E5F27}"/>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6" name="Segnaposto piè di pagina 5">
            <a:extLst>
              <a:ext uri="{FF2B5EF4-FFF2-40B4-BE49-F238E27FC236}">
                <a16:creationId xmlns:a16="http://schemas.microsoft.com/office/drawing/2014/main" id="{FBEAE3BD-8ADA-AD27-7CA6-2EA92B1349B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6F50B6-5BBB-C34F-EAB4-95B8EB99E69D}"/>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300406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212C1C-EC25-8906-9638-49A43F93C14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4EAC3F6-2AFB-5327-3D95-58DE4DB21A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D9E091F-0DCD-B493-3234-C58196C81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F39945-041F-0BF1-3791-7FD932AB15D7}"/>
              </a:ext>
            </a:extLst>
          </p:cNvPr>
          <p:cNvSpPr>
            <a:spLocks noGrp="1"/>
          </p:cNvSpPr>
          <p:nvPr>
            <p:ph type="dt" sz="half" idx="10"/>
          </p:nvPr>
        </p:nvSpPr>
        <p:spPr/>
        <p:txBody>
          <a:bodyPr/>
          <a:lstStyle/>
          <a:p>
            <a:fld id="{5100A2B5-5FFC-4AE3-9D98-7D8115B2EA99}" type="datetimeFigureOut">
              <a:rPr lang="it-IT" smtClean="0"/>
              <a:t>20/01/2023</a:t>
            </a:fld>
            <a:endParaRPr lang="it-IT"/>
          </a:p>
        </p:txBody>
      </p:sp>
      <p:sp>
        <p:nvSpPr>
          <p:cNvPr id="6" name="Segnaposto piè di pagina 5">
            <a:extLst>
              <a:ext uri="{FF2B5EF4-FFF2-40B4-BE49-F238E27FC236}">
                <a16:creationId xmlns:a16="http://schemas.microsoft.com/office/drawing/2014/main" id="{8143F496-10B1-6798-756E-478AE1D10E3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4A3D9EC-5A3E-B93C-16D4-B773CD4F27C9}"/>
              </a:ext>
            </a:extLst>
          </p:cNvPr>
          <p:cNvSpPr>
            <a:spLocks noGrp="1"/>
          </p:cNvSpPr>
          <p:nvPr>
            <p:ph type="sldNum" sz="quarter" idx="12"/>
          </p:nvPr>
        </p:nvSpPr>
        <p:spPr/>
        <p:txBody>
          <a:bodyPr/>
          <a:lstStyle/>
          <a:p>
            <a:fld id="{3462C2D6-B1E9-4035-B5A4-FB3F1C125097}" type="slidenum">
              <a:rPr lang="it-IT" smtClean="0"/>
              <a:t>‹N›</a:t>
            </a:fld>
            <a:endParaRPr lang="it-IT"/>
          </a:p>
        </p:txBody>
      </p:sp>
    </p:spTree>
    <p:extLst>
      <p:ext uri="{BB962C8B-B14F-4D97-AF65-F5344CB8AC3E}">
        <p14:creationId xmlns:p14="http://schemas.microsoft.com/office/powerpoint/2010/main" val="286815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9235F9D-C97D-89C7-D253-A9EC1BEB5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3E72349-381B-4C51-7C72-74C2F5002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C0A1C01-3F59-983E-3AC1-810AB9C96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0A2B5-5FFC-4AE3-9D98-7D8115B2EA99}" type="datetimeFigureOut">
              <a:rPr lang="it-IT" smtClean="0"/>
              <a:t>20/01/2023</a:t>
            </a:fld>
            <a:endParaRPr lang="it-IT"/>
          </a:p>
        </p:txBody>
      </p:sp>
      <p:sp>
        <p:nvSpPr>
          <p:cNvPr id="5" name="Segnaposto piè di pagina 4">
            <a:extLst>
              <a:ext uri="{FF2B5EF4-FFF2-40B4-BE49-F238E27FC236}">
                <a16:creationId xmlns:a16="http://schemas.microsoft.com/office/drawing/2014/main" id="{E7777912-DE48-3D5E-481D-635CF7E15A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908AC43-6531-B6CA-9F80-C665A1E63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2C2D6-B1E9-4035-B5A4-FB3F1C125097}" type="slidenum">
              <a:rPr lang="it-IT" smtClean="0"/>
              <a:t>‹N›</a:t>
            </a:fld>
            <a:endParaRPr lang="it-IT"/>
          </a:p>
        </p:txBody>
      </p:sp>
    </p:spTree>
    <p:extLst>
      <p:ext uri="{BB962C8B-B14F-4D97-AF65-F5344CB8AC3E}">
        <p14:creationId xmlns:p14="http://schemas.microsoft.com/office/powerpoint/2010/main" val="2992364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struzione.it/iscrizionionli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Arc 24">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3AEF683-0CF4-4EA4-12C7-AE6E5DF56258}"/>
              </a:ext>
            </a:extLst>
          </p:cNvPr>
          <p:cNvSpPr>
            <a:spLocks noGrp="1"/>
          </p:cNvSpPr>
          <p:nvPr>
            <p:ph type="ctrTitle"/>
          </p:nvPr>
        </p:nvSpPr>
        <p:spPr>
          <a:xfrm>
            <a:off x="1074178" y="1033356"/>
            <a:ext cx="4425551" cy="2387600"/>
          </a:xfrm>
        </p:spPr>
        <p:txBody>
          <a:bodyPr>
            <a:normAutofit/>
          </a:bodyPr>
          <a:lstStyle/>
          <a:p>
            <a:pPr algn="l"/>
            <a:r>
              <a:rPr lang="it-IT" sz="5100" dirty="0">
                <a:solidFill>
                  <a:srgbClr val="FFFFFF"/>
                </a:solidFill>
              </a:rPr>
              <a:t>Iscriversi al liceo James Joyce</a:t>
            </a:r>
          </a:p>
        </p:txBody>
      </p:sp>
      <p:sp>
        <p:nvSpPr>
          <p:cNvPr id="27" name="Oval 26">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magine 3">
            <a:extLst>
              <a:ext uri="{FF2B5EF4-FFF2-40B4-BE49-F238E27FC236}">
                <a16:creationId xmlns:a16="http://schemas.microsoft.com/office/drawing/2014/main" id="{89C41D14-7930-59A0-DAF6-CE8A98EA46B9}"/>
              </a:ext>
            </a:extLst>
          </p:cNvPr>
          <p:cNvPicPr>
            <a:picLocks noChangeAspect="1"/>
          </p:cNvPicPr>
          <p:nvPr/>
        </p:nvPicPr>
        <p:blipFill>
          <a:blip r:embed="rId2"/>
          <a:stretch>
            <a:fillRect/>
          </a:stretch>
        </p:blipFill>
        <p:spPr>
          <a:xfrm>
            <a:off x="6218104" y="270180"/>
            <a:ext cx="2771730"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5" name="Immagine 4" descr="Immagine che contiene erba, edificio, esterni, cielo&#10;&#10;Descrizione generata automaticamente">
            <a:extLst>
              <a:ext uri="{FF2B5EF4-FFF2-40B4-BE49-F238E27FC236}">
                <a16:creationId xmlns:a16="http://schemas.microsoft.com/office/drawing/2014/main" id="{286EECF0-77D5-D17E-2440-3A68D5212BD6}"/>
              </a:ext>
            </a:extLst>
          </p:cNvPr>
          <p:cNvPicPr>
            <a:picLocks noChangeAspect="1"/>
          </p:cNvPicPr>
          <p:nvPr/>
        </p:nvPicPr>
        <p:blipFill>
          <a:blip r:embed="rId3"/>
          <a:stretch>
            <a:fillRect/>
          </a:stretch>
        </p:blipFill>
        <p:spPr>
          <a:xfrm>
            <a:off x="8787833" y="3884066"/>
            <a:ext cx="2888133"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285573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54DB5D1-4327-2445-0B50-1211DB7BB8DD}"/>
              </a:ext>
            </a:extLst>
          </p:cNvPr>
          <p:cNvPicPr>
            <a:picLocks noChangeAspect="1"/>
          </p:cNvPicPr>
          <p:nvPr/>
        </p:nvPicPr>
        <p:blipFill rotWithShape="1">
          <a:blip r:embed="rId2"/>
          <a:srcRect l="20380" t="9560" r="21363" b="5052"/>
          <a:stretch/>
        </p:blipFill>
        <p:spPr>
          <a:xfrm>
            <a:off x="2484582" y="655783"/>
            <a:ext cx="7102763" cy="5855854"/>
          </a:xfrm>
          <a:prstGeom prst="rect">
            <a:avLst/>
          </a:prstGeom>
        </p:spPr>
      </p:pic>
      <p:sp>
        <p:nvSpPr>
          <p:cNvPr id="5" name="Freccia a destra 4">
            <a:extLst>
              <a:ext uri="{FF2B5EF4-FFF2-40B4-BE49-F238E27FC236}">
                <a16:creationId xmlns:a16="http://schemas.microsoft.com/office/drawing/2014/main" id="{C3D7CD0F-D512-81CA-85A5-A46A36812512}"/>
              </a:ext>
            </a:extLst>
          </p:cNvPr>
          <p:cNvSpPr/>
          <p:nvPr/>
        </p:nvSpPr>
        <p:spPr>
          <a:xfrm>
            <a:off x="1671782" y="1653309"/>
            <a:ext cx="701963" cy="1754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F8DD32DD-32C3-B4F6-A766-DD562A75298F}"/>
              </a:ext>
            </a:extLst>
          </p:cNvPr>
          <p:cNvPicPr>
            <a:picLocks noChangeAspect="1"/>
          </p:cNvPicPr>
          <p:nvPr/>
        </p:nvPicPr>
        <p:blipFill>
          <a:blip r:embed="rId3"/>
          <a:stretch>
            <a:fillRect/>
          </a:stretch>
        </p:blipFill>
        <p:spPr>
          <a:xfrm>
            <a:off x="1671782" y="5392650"/>
            <a:ext cx="719390" cy="213378"/>
          </a:xfrm>
          <a:prstGeom prst="rect">
            <a:avLst/>
          </a:prstGeom>
        </p:spPr>
      </p:pic>
      <p:sp>
        <p:nvSpPr>
          <p:cNvPr id="10" name="Esagono 9">
            <a:extLst>
              <a:ext uri="{FF2B5EF4-FFF2-40B4-BE49-F238E27FC236}">
                <a16:creationId xmlns:a16="http://schemas.microsoft.com/office/drawing/2014/main" id="{CA9B93CC-73B8-4B57-60A0-A36C6C9FB262}"/>
              </a:ext>
            </a:extLst>
          </p:cNvPr>
          <p:cNvSpPr/>
          <p:nvPr/>
        </p:nvSpPr>
        <p:spPr>
          <a:xfrm>
            <a:off x="396815" y="3429000"/>
            <a:ext cx="1647645" cy="13759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Esempio Scienze Umane</a:t>
            </a:r>
          </a:p>
        </p:txBody>
      </p:sp>
    </p:spTree>
    <p:extLst>
      <p:ext uri="{BB962C8B-B14F-4D97-AF65-F5344CB8AC3E}">
        <p14:creationId xmlns:p14="http://schemas.microsoft.com/office/powerpoint/2010/main" val="262598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7961359-A52A-DA73-915E-73F72FDB2E9A}"/>
              </a:ext>
            </a:extLst>
          </p:cNvPr>
          <p:cNvSpPr>
            <a:spLocks noGrp="1"/>
          </p:cNvSpPr>
          <p:nvPr>
            <p:ph type="title"/>
          </p:nvPr>
        </p:nvSpPr>
        <p:spPr>
          <a:xfrm>
            <a:off x="838200" y="365125"/>
            <a:ext cx="10515600" cy="1325563"/>
          </a:xfrm>
        </p:spPr>
        <p:txBody>
          <a:bodyPr>
            <a:normAutofit/>
          </a:bodyPr>
          <a:lstStyle/>
          <a:p>
            <a:r>
              <a:rPr lang="it-IT" sz="5400"/>
              <a:t>Contributi volontari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381F490-690D-F9DA-4CC8-433320DDE48C}"/>
              </a:ext>
            </a:extLst>
          </p:cNvPr>
          <p:cNvSpPr>
            <a:spLocks noGrp="1"/>
          </p:cNvSpPr>
          <p:nvPr>
            <p:ph idx="1"/>
          </p:nvPr>
        </p:nvSpPr>
        <p:spPr>
          <a:xfrm>
            <a:off x="838200" y="1929384"/>
            <a:ext cx="10515600" cy="4251960"/>
          </a:xfrm>
        </p:spPr>
        <p:txBody>
          <a:bodyPr>
            <a:normAutofit/>
          </a:bodyPr>
          <a:lstStyle/>
          <a:p>
            <a:r>
              <a:rPr lang="it-IT" sz="2200" b="0" i="0" dirty="0">
                <a:effectLst/>
                <a:latin typeface="Arial" panose="020B0604020202020204" pitchFamily="34" charset="0"/>
                <a:cs typeface="Arial" panose="020B0604020202020204" pitchFamily="34" charset="0"/>
              </a:rPr>
              <a:t>CONTRIBUTO SCOLASTICO INTERO € 80,00 entro 30/06 future classi prime</a:t>
            </a:r>
          </a:p>
          <a:p>
            <a:pPr algn="just"/>
            <a:r>
              <a:rPr lang="it-IT" sz="2200" dirty="0">
                <a:latin typeface="Arial" panose="020B0604020202020204" pitchFamily="34" charset="0"/>
                <a:cs typeface="Arial" panose="020B0604020202020204" pitchFamily="34" charset="0"/>
              </a:rPr>
              <a:t>CONTRIBUTO SCOLASTICO RIDOTTO (ISEE&lt; 10 mila €) € 40,00 entro 30/06 future classi prime</a:t>
            </a:r>
          </a:p>
          <a:p>
            <a:pPr algn="just"/>
            <a:r>
              <a:rPr lang="it-IT" sz="2200" dirty="0">
                <a:latin typeface="Arial" panose="020B0604020202020204" pitchFamily="34" charset="0"/>
                <a:cs typeface="Arial" panose="020B0604020202020204" pitchFamily="34" charset="0"/>
              </a:rPr>
              <a:t>Solo classi di Scienze Umane: 60€ annuali per potenziamento di un’ora a settimana con docente madrelingua inglese entro </a:t>
            </a:r>
            <a:r>
              <a:rPr lang="it-IT" sz="2200" b="0" i="0" dirty="0">
                <a:effectLst/>
                <a:latin typeface="Arial" panose="020B0604020202020204" pitchFamily="34" charset="0"/>
                <a:cs typeface="Arial" panose="020B0604020202020204" pitchFamily="34" charset="0"/>
              </a:rPr>
              <a:t>31/07</a:t>
            </a:r>
            <a:endParaRPr lang="it-IT" sz="2200" dirty="0">
              <a:latin typeface="Arial" panose="020B0604020202020204" pitchFamily="34" charset="0"/>
              <a:cs typeface="Arial" panose="020B0604020202020204" pitchFamily="34" charset="0"/>
            </a:endParaRPr>
          </a:p>
          <a:p>
            <a:pPr algn="just"/>
            <a:r>
              <a:rPr lang="it-IT" sz="2200" b="0" i="0" dirty="0">
                <a:effectLst/>
                <a:latin typeface="Arial" panose="020B0604020202020204" pitchFamily="34" charset="0"/>
                <a:cs typeface="Arial" panose="020B0604020202020204" pitchFamily="34" charset="0"/>
              </a:rPr>
              <a:t>RETTA CLASSI CAMBRIDGE IGCSE BIENNIO SCIENZE UMANE e LINGUISTICO </a:t>
            </a:r>
            <a:r>
              <a:rPr lang="it-IT" sz="2200" dirty="0">
                <a:latin typeface="Arial" panose="020B0604020202020204" pitchFamily="34" charset="0"/>
                <a:cs typeface="Arial" panose="020B0604020202020204" pitchFamily="34" charset="0"/>
              </a:rPr>
              <a:t>: 240€ annuali per sezioni con </a:t>
            </a:r>
            <a:r>
              <a:rPr lang="it-IT" sz="2200" dirty="0" err="1">
                <a:latin typeface="Arial" panose="020B0604020202020204" pitchFamily="34" charset="0"/>
                <a:cs typeface="Arial" panose="020B0604020202020204" pitchFamily="34" charset="0"/>
              </a:rPr>
              <a:t>Geography</a:t>
            </a:r>
            <a:r>
              <a:rPr lang="it-IT" sz="2200" dirty="0">
                <a:latin typeface="Arial" panose="020B0604020202020204" pitchFamily="34" charset="0"/>
                <a:cs typeface="Arial" panose="020B0604020202020204" pitchFamily="34" charset="0"/>
              </a:rPr>
              <a:t>, 120</a:t>
            </a:r>
            <a:r>
              <a:rPr kumimoji="0" lang="it-IT"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annuali per indirizzo Bioscienze.</a:t>
            </a:r>
          </a:p>
          <a:p>
            <a:pPr algn="just"/>
            <a:r>
              <a:rPr lang="it-IT" sz="2200" dirty="0">
                <a:latin typeface="Arial" panose="020B0604020202020204" pitchFamily="34" charset="0"/>
                <a:cs typeface="Arial" panose="020B0604020202020204" pitchFamily="34" charset="0"/>
              </a:rPr>
              <a:t>Sono state istituite tre borse di studio Cambridge per la migliore media scolastica(per classi prime, seconde e terze)</a:t>
            </a:r>
          </a:p>
          <a:p>
            <a:pPr algn="just"/>
            <a:r>
              <a:rPr lang="it-IT" sz="2200" dirty="0">
                <a:latin typeface="Arial" panose="020B0604020202020204" pitchFamily="34" charset="0"/>
                <a:cs typeface="Arial" panose="020B0604020202020204" pitchFamily="34" charset="0"/>
              </a:rPr>
              <a:t>Sono previste agevolazioni ed esoneri per ISEE &lt;10.000 euro</a:t>
            </a:r>
          </a:p>
        </p:txBody>
      </p:sp>
    </p:spTree>
    <p:extLst>
      <p:ext uri="{BB962C8B-B14F-4D97-AF65-F5344CB8AC3E}">
        <p14:creationId xmlns:p14="http://schemas.microsoft.com/office/powerpoint/2010/main" val="308524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03F71C5-6914-D89F-9AE6-402D5386CA68}"/>
              </a:ext>
            </a:extLst>
          </p:cNvPr>
          <p:cNvSpPr>
            <a:spLocks noGrp="1"/>
          </p:cNvSpPr>
          <p:nvPr>
            <p:ph type="title"/>
          </p:nvPr>
        </p:nvSpPr>
        <p:spPr>
          <a:xfrm>
            <a:off x="686834" y="1153572"/>
            <a:ext cx="3200400" cy="4461163"/>
          </a:xfrm>
        </p:spPr>
        <p:txBody>
          <a:bodyPr>
            <a:normAutofit/>
          </a:bodyPr>
          <a:lstStyle/>
          <a:p>
            <a:r>
              <a:rPr lang="it-IT" sz="3400" b="0" i="0">
                <a:solidFill>
                  <a:srgbClr val="FFFFFF"/>
                </a:solidFill>
                <a:effectLst/>
                <a:latin typeface="Arial" panose="020B0604020202020204" pitchFamily="34" charset="0"/>
              </a:rPr>
              <a:t>CRITERI PER LA FORMAZIONE DELLE CLASSI</a:t>
            </a:r>
            <a:endParaRPr lang="it-IT"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327D9E5B-AB89-432F-9CFF-6F08147C17C8}"/>
              </a:ext>
            </a:extLst>
          </p:cNvPr>
          <p:cNvSpPr>
            <a:spLocks noGrp="1"/>
          </p:cNvSpPr>
          <p:nvPr>
            <p:ph idx="1"/>
          </p:nvPr>
        </p:nvSpPr>
        <p:spPr>
          <a:xfrm>
            <a:off x="4447308" y="591344"/>
            <a:ext cx="6906491" cy="5585619"/>
          </a:xfrm>
        </p:spPr>
        <p:txBody>
          <a:bodyPr anchor="ctr">
            <a:normAutofit/>
          </a:bodyPr>
          <a:lstStyle/>
          <a:p>
            <a:pPr marL="0" indent="0">
              <a:buNone/>
            </a:pPr>
            <a:r>
              <a:rPr lang="it-IT" sz="1800"/>
              <a:t>Nella formazione dei gruppi classe si terranno globalmente presenti le seguenti variabili: </a:t>
            </a:r>
          </a:p>
          <a:p>
            <a:pPr marL="514350" indent="-514350">
              <a:buFont typeface="+mj-lt"/>
              <a:buAutoNum type="arabicPeriod"/>
            </a:pPr>
            <a:r>
              <a:rPr lang="it-IT" sz="1800"/>
              <a:t>sesso;</a:t>
            </a:r>
          </a:p>
          <a:p>
            <a:pPr marL="514350" indent="-514350">
              <a:buFont typeface="+mj-lt"/>
              <a:buAutoNum type="arabicPeriod"/>
            </a:pPr>
            <a:r>
              <a:rPr lang="it-IT" sz="1800"/>
              <a:t>eventuali  indicazioni  dell'équipe  psico-pedagogica  in  particolare  per  gli  alunni  con difficoltà di apprendimento e/o comportamento;</a:t>
            </a:r>
          </a:p>
          <a:p>
            <a:pPr marL="514350" indent="-514350">
              <a:buFont typeface="+mj-lt"/>
              <a:buAutoNum type="arabicPeriod"/>
            </a:pPr>
            <a:r>
              <a:rPr lang="it-IT" sz="1800"/>
              <a:t>valutazione ottenuta nell’Esame di Stato del primo ciclo.</a:t>
            </a:r>
          </a:p>
          <a:p>
            <a:pPr marL="514350" indent="-514350">
              <a:buFont typeface="+mj-lt"/>
              <a:buAutoNum type="arabicPeriod"/>
            </a:pPr>
            <a:r>
              <a:rPr lang="it-IT" sz="1800"/>
              <a:t>Gli alunni provenienti dallo stesso comune saranno di norma mantenuti nella stessa classe se in numero pari o inferiore a quattro; se maggiori di quattro saranno suddivisi in modo equilibrato. </a:t>
            </a:r>
          </a:p>
          <a:p>
            <a:pPr marL="514350" indent="-514350">
              <a:buFont typeface="+mj-lt"/>
              <a:buAutoNum type="arabicPeriod"/>
            </a:pPr>
            <a:r>
              <a:rPr lang="it-IT" sz="1800"/>
              <a:t>La Commissione formazione classi terrà conto nel limite del possibile delle richieste delle famiglie. Se due studenti vogliono stare in una stessa classe devono indicarlo reciprocamente.</a:t>
            </a:r>
          </a:p>
          <a:p>
            <a:pPr marL="514350" indent="-514350">
              <a:buFont typeface="+mj-lt"/>
              <a:buAutoNum type="arabicPeriod"/>
            </a:pPr>
            <a:r>
              <a:rPr lang="it-IT" sz="1800"/>
              <a:t>I minori stranieri soggetti all’obbligo scolastico saranno iscritti alla classe corrispondente all’età  anagrafica,  salvo  che  il  collegio  dei  docenti  deliberi  l’iscrizione  ad  una  classe diversa.</a:t>
            </a:r>
          </a:p>
        </p:txBody>
      </p:sp>
    </p:spTree>
    <p:extLst>
      <p:ext uri="{BB962C8B-B14F-4D97-AF65-F5344CB8AC3E}">
        <p14:creationId xmlns:p14="http://schemas.microsoft.com/office/powerpoint/2010/main" val="37886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7302B73-B642-1E68-8B68-0DD54B4A7DE2}"/>
              </a:ext>
            </a:extLst>
          </p:cNvPr>
          <p:cNvSpPr>
            <a:spLocks noGrp="1"/>
          </p:cNvSpPr>
          <p:nvPr>
            <p:ph type="title"/>
          </p:nvPr>
        </p:nvSpPr>
        <p:spPr>
          <a:xfrm>
            <a:off x="686834" y="1153572"/>
            <a:ext cx="3200400" cy="4461163"/>
          </a:xfrm>
        </p:spPr>
        <p:txBody>
          <a:bodyPr>
            <a:normAutofit/>
          </a:bodyPr>
          <a:lstStyle/>
          <a:p>
            <a:r>
              <a:rPr lang="it-IT" sz="4100">
                <a:solidFill>
                  <a:srgbClr val="FFFFFF"/>
                </a:solidFill>
              </a:rPr>
              <a:t>Assegnazione delle sezioni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F96EA4CC-69AA-A63C-25E1-89CFD82B1DD3}"/>
              </a:ext>
            </a:extLst>
          </p:cNvPr>
          <p:cNvSpPr>
            <a:spLocks noGrp="1"/>
          </p:cNvSpPr>
          <p:nvPr>
            <p:ph idx="1"/>
          </p:nvPr>
        </p:nvSpPr>
        <p:spPr>
          <a:xfrm>
            <a:off x="4447308" y="591344"/>
            <a:ext cx="6906491" cy="5585619"/>
          </a:xfrm>
        </p:spPr>
        <p:txBody>
          <a:bodyPr anchor="ctr">
            <a:normAutofit/>
          </a:bodyPr>
          <a:lstStyle/>
          <a:p>
            <a:pPr marL="0" indent="0" algn="just">
              <a:buNone/>
            </a:pPr>
            <a:r>
              <a:rPr lang="it-IT" dirty="0">
                <a:latin typeface="Arial" panose="020B0604020202020204" pitchFamily="34" charset="0"/>
                <a:cs typeface="Arial" panose="020B0604020202020204" pitchFamily="34" charset="0"/>
              </a:rPr>
              <a:t>Formate le classi, si procederà  all’estrazione  delle  lettere  delle  sezioni  da  abbinare  ai  gruppi  classe. </a:t>
            </a:r>
            <a:r>
              <a:rPr lang="it-IT" u="sng" dirty="0">
                <a:latin typeface="Arial" panose="020B0604020202020204" pitchFamily="34" charset="0"/>
                <a:cs typeface="Arial" panose="020B0604020202020204" pitchFamily="34" charset="0"/>
              </a:rPr>
              <a:t>Il sorteggio sarà pubblico. </a:t>
            </a:r>
          </a:p>
          <a:p>
            <a:pPr marL="0" indent="0" algn="just">
              <a:buNone/>
            </a:pPr>
            <a:r>
              <a:rPr lang="it-IT" b="0" i="0" dirty="0">
                <a:effectLst/>
                <a:latin typeface="Arial" panose="020B0604020202020204" pitchFamily="34" charset="0"/>
                <a:cs typeface="Arial" panose="020B0604020202020204" pitchFamily="34" charset="0"/>
              </a:rPr>
              <a:t>Ai fini della terza lingua la scelta della classe è subordinata all’autorizzazione delle sezioni da parte dell’Ambito territoriale. Il criterio di assegnazione è in base all’ordine di presentazione della conferma dell’iscrizione.</a:t>
            </a:r>
          </a:p>
          <a:p>
            <a:pPr marL="0" indent="0" algn="just">
              <a:buNone/>
            </a:pPr>
            <a:r>
              <a:rPr lang="it-IT" dirty="0">
                <a:latin typeface="Arial" panose="020B0604020202020204" pitchFamily="34" charset="0"/>
                <a:cs typeface="Arial" panose="020B0604020202020204" pitchFamily="34" charset="0"/>
              </a:rPr>
              <a:t>Si può richiedere </a:t>
            </a:r>
            <a:r>
              <a:rPr lang="it-IT" b="0" i="0" dirty="0">
                <a:effectLst/>
                <a:latin typeface="Arial" panose="020B0604020202020204" pitchFamily="34" charset="0"/>
                <a:cs typeface="Arial" panose="020B0604020202020204" pitchFamily="34" charset="0"/>
              </a:rPr>
              <a:t>la stessa sezione di un fratello/sorella già iscritto.</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31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59F0FDC-DB13-95CE-D139-2982D6E729F7}"/>
              </a:ext>
            </a:extLst>
          </p:cNvPr>
          <p:cNvSpPr>
            <a:spLocks noGrp="1"/>
          </p:cNvSpPr>
          <p:nvPr>
            <p:ph type="title"/>
          </p:nvPr>
        </p:nvSpPr>
        <p:spPr>
          <a:xfrm>
            <a:off x="841248" y="548640"/>
            <a:ext cx="3600860" cy="5431536"/>
          </a:xfrm>
        </p:spPr>
        <p:txBody>
          <a:bodyPr>
            <a:normAutofit/>
          </a:bodyPr>
          <a:lstStyle/>
          <a:p>
            <a:r>
              <a:rPr lang="it-IT" sz="5400"/>
              <a:t>E se ci fossero iscrizioni in esubero?</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B96F7E2-8C67-1CBB-DB46-2B26EEF08136}"/>
              </a:ext>
            </a:extLst>
          </p:cNvPr>
          <p:cNvSpPr>
            <a:spLocks noGrp="1"/>
          </p:cNvSpPr>
          <p:nvPr>
            <p:ph idx="1"/>
          </p:nvPr>
        </p:nvSpPr>
        <p:spPr>
          <a:xfrm>
            <a:off x="5126418" y="552091"/>
            <a:ext cx="6224335" cy="5431536"/>
          </a:xfrm>
        </p:spPr>
        <p:txBody>
          <a:bodyPr anchor="ctr">
            <a:normAutofit/>
          </a:bodyPr>
          <a:lstStyle/>
          <a:p>
            <a:pPr marL="0" indent="0">
              <a:buNone/>
            </a:pPr>
            <a:r>
              <a:rPr lang="it-IT" sz="1500" b="0" i="0">
                <a:effectLst/>
                <a:latin typeface="Arial" panose="020B0604020202020204" pitchFamily="34" charset="0"/>
              </a:rPr>
              <a:t>In caso di impossibilità a poter gestire un numero eccessivo di iscrizioni, gli alunni saranno iscritti sulla base del seguente ordine di priorità:</a:t>
            </a:r>
          </a:p>
          <a:p>
            <a:pPr marL="514350" indent="-514350">
              <a:buFont typeface="+mj-lt"/>
              <a:buAutoNum type="arabicPeriod"/>
            </a:pPr>
            <a:r>
              <a:rPr lang="it-IT" sz="1500" b="0" i="0">
                <a:effectLst/>
                <a:latin typeface="Arial" panose="020B0604020202020204" pitchFamily="34" charset="0"/>
              </a:rPr>
              <a:t>5 punti per alunni provenienti da ARICCIA, ALBANO, GENZANO, LANUVIO, NEMI, CASTELGANDOLFO, MARINO, GROTTAFERRATA, ROCCA PRIORA, ROCCA DI PAPA;</a:t>
            </a:r>
          </a:p>
          <a:p>
            <a:pPr marL="514350" indent="-514350">
              <a:buFont typeface="+mj-lt"/>
              <a:buAutoNum type="arabicPeriod"/>
            </a:pPr>
            <a:r>
              <a:rPr lang="it-IT" sz="1500" b="0" i="0">
                <a:effectLst/>
                <a:latin typeface="Arial" panose="020B0604020202020204" pitchFamily="34" charset="0"/>
              </a:rPr>
              <a:t>3 punti per alunni provenienti da MONTECOMPATRI, MONTEPORZIO, ARDEA, APRILIA, CIAMPINO e altri comuni;</a:t>
            </a:r>
          </a:p>
          <a:p>
            <a:pPr marL="514350" indent="-514350">
              <a:buFont typeface="+mj-lt"/>
              <a:buAutoNum type="arabicPeriod"/>
            </a:pPr>
            <a:r>
              <a:rPr lang="it-IT" sz="1500">
                <a:latin typeface="Arial" panose="020B0604020202020204" pitchFamily="34" charset="0"/>
              </a:rPr>
              <a:t>1</a:t>
            </a:r>
            <a:r>
              <a:rPr lang="it-IT" sz="1500" b="0" i="0">
                <a:effectLst/>
                <a:latin typeface="Arial" panose="020B0604020202020204" pitchFamily="34" charset="0"/>
              </a:rPr>
              <a:t> punto se proveniente da Velletri, Frascati e Roma;</a:t>
            </a:r>
          </a:p>
          <a:p>
            <a:pPr marL="514350" indent="-514350">
              <a:buFont typeface="+mj-lt"/>
              <a:buAutoNum type="arabicPeriod"/>
            </a:pPr>
            <a:r>
              <a:rPr lang="it-IT" sz="1500" b="0" i="0">
                <a:effectLst/>
                <a:latin typeface="Arial" panose="020B0604020202020204" pitchFamily="34" charset="0"/>
              </a:rPr>
              <a:t>3 punti se già frequenta un fratello.</a:t>
            </a:r>
          </a:p>
          <a:p>
            <a:pPr marL="0" indent="0">
              <a:buNone/>
            </a:pPr>
            <a:r>
              <a:rPr lang="it-IT" sz="1500" b="0" i="0">
                <a:effectLst/>
                <a:latin typeface="Arial" panose="020B0604020202020204" pitchFamily="34" charset="0"/>
              </a:rPr>
              <a:t>A parità di punti si formulerà una graduatoria in base al punteggio formato dalla MEDIA dei RISULTATI PRIMO QUADRIMESTRE o SECONDO TRIMESTRE della terza media.</a:t>
            </a:r>
          </a:p>
          <a:p>
            <a:pPr marL="0" indent="0">
              <a:buNone/>
            </a:pPr>
            <a:r>
              <a:rPr lang="it-IT" sz="1500" b="0" i="0">
                <a:effectLst/>
                <a:latin typeface="Arial" panose="020B0604020202020204" pitchFamily="34" charset="0"/>
              </a:rPr>
              <a:t>Il Liceo è in grado di accogliere complessivamente al massimo 58 classi.</a:t>
            </a:r>
          </a:p>
          <a:p>
            <a:pPr marL="0" indent="0">
              <a:buNone/>
            </a:pPr>
            <a:r>
              <a:rPr lang="it-IT" sz="1500" b="0" i="0">
                <a:effectLst/>
                <a:latin typeface="Arial" panose="020B0604020202020204" pitchFamily="34" charset="0"/>
              </a:rPr>
              <a:t>Per le classi ESABAC e per le classi Cambridge, in casi esubero di richieste, si terrà conto del livello di competenza acquisita nella scuola media rispettivamente per il Francese e per l’Inglese.</a:t>
            </a:r>
            <a:endParaRPr lang="it-IT" sz="1500"/>
          </a:p>
        </p:txBody>
      </p:sp>
    </p:spTree>
    <p:extLst>
      <p:ext uri="{BB962C8B-B14F-4D97-AF65-F5344CB8AC3E}">
        <p14:creationId xmlns:p14="http://schemas.microsoft.com/office/powerpoint/2010/main" val="238696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interni&#10;&#10;Descrizione generata automaticamente">
            <a:extLst>
              <a:ext uri="{FF2B5EF4-FFF2-40B4-BE49-F238E27FC236}">
                <a16:creationId xmlns:a16="http://schemas.microsoft.com/office/drawing/2014/main" id="{81366B41-93F1-348E-6144-F0558317B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362" y="203454"/>
            <a:ext cx="3574329" cy="6354364"/>
          </a:xfrm>
          <a:prstGeom prst="rect">
            <a:avLst/>
          </a:prstGeom>
        </p:spPr>
      </p:pic>
      <p:sp>
        <p:nvSpPr>
          <p:cNvPr id="6" name="CasellaDiTesto 5">
            <a:extLst>
              <a:ext uri="{FF2B5EF4-FFF2-40B4-BE49-F238E27FC236}">
                <a16:creationId xmlns:a16="http://schemas.microsoft.com/office/drawing/2014/main" id="{9608FC1C-DB54-42F0-065E-A0BBD9ECEB2A}"/>
              </a:ext>
            </a:extLst>
          </p:cNvPr>
          <p:cNvSpPr txBox="1"/>
          <p:nvPr/>
        </p:nvSpPr>
        <p:spPr>
          <a:xfrm>
            <a:off x="93576" y="520982"/>
            <a:ext cx="3835203" cy="5355312"/>
          </a:xfrm>
          <a:prstGeom prst="rect">
            <a:avLst/>
          </a:prstGeom>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p:spPr>
        <p:txBody>
          <a:bodyPr wrap="square" rtlCol="0">
            <a:spAutoFit/>
          </a:bodyPr>
          <a:lstStyle/>
          <a:p>
            <a:pPr algn="just"/>
            <a:r>
              <a:rPr lang="it-IT" i="1" dirty="0"/>
              <a:t>Auguro ai futuri studenti e alle future studentesse un cammino di formazione illuminato dall’entusiasmo e dalla passione per lo </a:t>
            </a:r>
            <a:r>
              <a:rPr lang="it-IT" b="1" i="1" dirty="0"/>
              <a:t>studio</a:t>
            </a:r>
            <a:r>
              <a:rPr lang="it-IT" i="1" dirty="0"/>
              <a:t>, così come prevede l’etimologia di questa splendida parola. D’ora in poi, con l’aiuto dei docenti e dei compagni, tesserete il vostro destino, scegliendo un percorso formativo specifico. Il vostro filo rosso sarà la cultura, che vi aiuterà ad uscire dal labirinto dell’incertezza. Non scegliete di stare all’ultimo posto, quello confortevole per passare inosservati e per osservare, ma siate protagonisti del vostro futuro! </a:t>
            </a:r>
          </a:p>
          <a:p>
            <a:pPr algn="just"/>
            <a:endParaRPr lang="it-IT" i="1" dirty="0"/>
          </a:p>
          <a:p>
            <a:pPr algn="just"/>
            <a:r>
              <a:rPr lang="it-IT" dirty="0"/>
              <a:t>Prof.ssa Cinzia Scordo</a:t>
            </a:r>
          </a:p>
          <a:p>
            <a:r>
              <a:rPr lang="it-IT" dirty="0"/>
              <a:t>FS Orientamento in entrata</a:t>
            </a:r>
          </a:p>
          <a:p>
            <a:r>
              <a:rPr lang="it-IT" dirty="0"/>
              <a:t>del liceo James Joyce</a:t>
            </a:r>
          </a:p>
        </p:txBody>
      </p:sp>
      <p:sp>
        <p:nvSpPr>
          <p:cNvPr id="7" name="Stella a 7 punte 6">
            <a:extLst>
              <a:ext uri="{FF2B5EF4-FFF2-40B4-BE49-F238E27FC236}">
                <a16:creationId xmlns:a16="http://schemas.microsoft.com/office/drawing/2014/main" id="{A2BFB8E4-E0AE-2B2A-8406-92BE036788BE}"/>
              </a:ext>
            </a:extLst>
          </p:cNvPr>
          <p:cNvSpPr/>
          <p:nvPr/>
        </p:nvSpPr>
        <p:spPr>
          <a:xfrm>
            <a:off x="8931564" y="2161309"/>
            <a:ext cx="2881745" cy="2558473"/>
          </a:xfrm>
          <a:prstGeom prst="star7">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i="1" dirty="0">
                <a:solidFill>
                  <a:schemeClr val="accent4">
                    <a:lumMod val="60000"/>
                    <a:lumOff val="40000"/>
                  </a:schemeClr>
                </a:solidFill>
                <a:latin typeface="Bodoni MT" panose="02070603080606020203" pitchFamily="18" charset="0"/>
              </a:rPr>
              <a:t>Ricordati di splendere!</a:t>
            </a:r>
          </a:p>
        </p:txBody>
      </p:sp>
    </p:spTree>
    <p:extLst>
      <p:ext uri="{BB962C8B-B14F-4D97-AF65-F5344CB8AC3E}">
        <p14:creationId xmlns:p14="http://schemas.microsoft.com/office/powerpoint/2010/main" val="407127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B24796A-C1F6-4B21-B963-70E55A144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4">
            <a:extLst>
              <a:ext uri="{FF2B5EF4-FFF2-40B4-BE49-F238E27FC236}">
                <a16:creationId xmlns:a16="http://schemas.microsoft.com/office/drawing/2014/main" id="{8101159E-D455-456F-8FE1-396AB159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Immagine 5" descr="Immagine che contiene persona, uomo, esterni, acqua&#10;&#10;Descrizione generata automaticamente">
            <a:extLst>
              <a:ext uri="{FF2B5EF4-FFF2-40B4-BE49-F238E27FC236}">
                <a16:creationId xmlns:a16="http://schemas.microsoft.com/office/drawing/2014/main" id="{C6D47DB4-0F82-2450-DA7C-DDBB26921C12}"/>
              </a:ext>
            </a:extLst>
          </p:cNvPr>
          <p:cNvPicPr>
            <a:picLocks noChangeAspect="1"/>
          </p:cNvPicPr>
          <p:nvPr/>
        </p:nvPicPr>
        <p:blipFill rotWithShape="1">
          <a:blip r:embed="rId2"/>
          <a:srcRect l="20347" r="19596"/>
          <a:stretch/>
        </p:blipFill>
        <p:spPr>
          <a:xfrm>
            <a:off x="1309404" y="2114946"/>
            <a:ext cx="3274548" cy="3639491"/>
          </a:xfrm>
          <a:prstGeom prst="rect">
            <a:avLst/>
          </a:prstGeom>
        </p:spPr>
      </p:pic>
      <p:sp>
        <p:nvSpPr>
          <p:cNvPr id="20"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llaDiTesto 4">
            <a:extLst>
              <a:ext uri="{FF2B5EF4-FFF2-40B4-BE49-F238E27FC236}">
                <a16:creationId xmlns:a16="http://schemas.microsoft.com/office/drawing/2014/main" id="{B1903997-32A2-5085-9E4D-3918ACC262FA}"/>
              </a:ext>
            </a:extLst>
          </p:cNvPr>
          <p:cNvSpPr txBox="1"/>
          <p:nvPr/>
        </p:nvSpPr>
        <p:spPr>
          <a:xfrm>
            <a:off x="5366870" y="2265416"/>
            <a:ext cx="5775327" cy="3837272"/>
          </a:xfrm>
          <a:prstGeom prst="rect">
            <a:avLst/>
          </a:prstGeom>
        </p:spPr>
        <p:txBody>
          <a:bodyPr vert="horz" lIns="91440" tIns="45720" rIns="91440" bIns="45720" rtlCol="0" anchor="ctr">
            <a:normAutofit lnSpcReduction="10000"/>
          </a:bodyPr>
          <a:lstStyle/>
          <a:p>
            <a:pPr indent="-228600" algn="just">
              <a:lnSpc>
                <a:spcPct val="90000"/>
              </a:lnSpc>
              <a:spcAft>
                <a:spcPts val="600"/>
              </a:spcAft>
              <a:buFont typeface="Arial" panose="020B0604020202020204" pitchFamily="34" charset="0"/>
              <a:buChar char="•"/>
            </a:pPr>
            <a:r>
              <a:rPr lang="en-US" sz="1600" dirty="0"/>
              <a:t>«Ma la vita, prima o poi, fa </a:t>
            </a:r>
            <a:r>
              <a:rPr lang="en-US" sz="1600" dirty="0" err="1"/>
              <a:t>l’appello</a:t>
            </a:r>
            <a:r>
              <a:rPr lang="en-US" sz="1600" dirty="0"/>
              <a:t>, e ci </a:t>
            </a:r>
            <a:r>
              <a:rPr lang="en-US" sz="1600" dirty="0" err="1"/>
              <a:t>chiama</a:t>
            </a:r>
            <a:r>
              <a:rPr lang="en-US" sz="1600" dirty="0"/>
              <a:t>, con </a:t>
            </a:r>
            <a:r>
              <a:rPr lang="en-US" sz="1600" dirty="0" err="1"/>
              <a:t>nome</a:t>
            </a:r>
            <a:r>
              <a:rPr lang="en-US" sz="1600" dirty="0"/>
              <a:t> e </a:t>
            </a:r>
            <a:r>
              <a:rPr lang="en-US" sz="1600" dirty="0" err="1"/>
              <a:t>cognome</a:t>
            </a:r>
            <a:r>
              <a:rPr lang="en-US" sz="1600" dirty="0"/>
              <a:t>, a </a:t>
            </a:r>
            <a:r>
              <a:rPr lang="en-US" sz="1600" dirty="0" err="1"/>
              <a:t>giustificare</a:t>
            </a:r>
            <a:r>
              <a:rPr lang="en-US" sz="1600" dirty="0"/>
              <a:t> la </a:t>
            </a:r>
            <a:r>
              <a:rPr lang="en-US" sz="1600" dirty="0" err="1"/>
              <a:t>rinuncia</a:t>
            </a:r>
            <a:r>
              <a:rPr lang="en-US" sz="1600" dirty="0"/>
              <a:t> a venire </a:t>
            </a:r>
            <a:r>
              <a:rPr lang="en-US" sz="1600" dirty="0" err="1"/>
              <a:t>alla</a:t>
            </a:r>
            <a:r>
              <a:rPr lang="en-US" sz="1600" dirty="0"/>
              <a:t> luce o la </a:t>
            </a:r>
            <a:r>
              <a:rPr lang="en-US" sz="1600" dirty="0" err="1"/>
              <a:t>mancanza</a:t>
            </a:r>
            <a:r>
              <a:rPr lang="en-US" sz="1600" dirty="0"/>
              <a:t> di </a:t>
            </a:r>
            <a:r>
              <a:rPr lang="en-US" sz="1600" dirty="0" err="1"/>
              <a:t>felicità</a:t>
            </a:r>
            <a:r>
              <a:rPr lang="en-US" sz="1600" dirty="0"/>
              <a:t>. Vivere non è </a:t>
            </a:r>
            <a:r>
              <a:rPr lang="en-US" sz="1600" dirty="0" err="1"/>
              <a:t>girare</a:t>
            </a:r>
            <a:r>
              <a:rPr lang="en-US" sz="1600" dirty="0"/>
              <a:t> a </a:t>
            </a:r>
            <a:r>
              <a:rPr lang="en-US" sz="1600" dirty="0" err="1"/>
              <a:t>vuoto</a:t>
            </a:r>
            <a:r>
              <a:rPr lang="en-US" sz="1600" dirty="0"/>
              <a:t>, ma </a:t>
            </a:r>
            <a:r>
              <a:rPr lang="en-US" sz="1600" dirty="0" err="1"/>
              <a:t>tendere</a:t>
            </a:r>
            <a:r>
              <a:rPr lang="en-US" sz="1600" dirty="0"/>
              <a:t> a un fine: </a:t>
            </a:r>
            <a:r>
              <a:rPr lang="en-US" sz="1600" dirty="0" err="1"/>
              <a:t>c’è</a:t>
            </a:r>
            <a:r>
              <a:rPr lang="en-US" sz="1600" dirty="0"/>
              <a:t> vita se la vita ha un senso, </a:t>
            </a:r>
            <a:r>
              <a:rPr lang="en-US" sz="1600" dirty="0" err="1"/>
              <a:t>attendiamo</a:t>
            </a:r>
            <a:r>
              <a:rPr lang="en-US" sz="1600" dirty="0"/>
              <a:t> (verbo </a:t>
            </a:r>
            <a:r>
              <a:rPr lang="en-US" sz="1600" dirty="0" err="1"/>
              <a:t>composto</a:t>
            </a:r>
            <a:r>
              <a:rPr lang="en-US" sz="1600" dirty="0"/>
              <a:t> da </a:t>
            </a:r>
            <a:r>
              <a:rPr lang="en-US" sz="1600" dirty="0" err="1"/>
              <a:t>tendere</a:t>
            </a:r>
            <a:r>
              <a:rPr lang="en-US" sz="1600" dirty="0"/>
              <a:t> e ad) </a:t>
            </a:r>
            <a:r>
              <a:rPr lang="en-US" sz="1600" dirty="0" err="1"/>
              <a:t>ciò</a:t>
            </a:r>
            <a:r>
              <a:rPr lang="en-US" sz="1600" dirty="0"/>
              <a:t> </a:t>
            </a:r>
            <a:r>
              <a:rPr lang="en-US" sz="1600" dirty="0" err="1"/>
              <a:t>che</a:t>
            </a:r>
            <a:r>
              <a:rPr lang="en-US" sz="1600" dirty="0"/>
              <a:t> </a:t>
            </a:r>
            <a:r>
              <a:rPr lang="en-US" sz="1600" dirty="0" err="1"/>
              <a:t>può</a:t>
            </a:r>
            <a:r>
              <a:rPr lang="en-US" sz="1600" dirty="0"/>
              <a:t> </a:t>
            </a:r>
            <a:r>
              <a:rPr lang="en-US" sz="1600" dirty="0" err="1"/>
              <a:t>rispondere</a:t>
            </a:r>
            <a:r>
              <a:rPr lang="en-US" sz="1600" dirty="0"/>
              <a:t> </a:t>
            </a:r>
            <a:r>
              <a:rPr lang="en-US" sz="1600" dirty="0" err="1"/>
              <a:t>alla</a:t>
            </a:r>
            <a:r>
              <a:rPr lang="en-US" sz="1600" dirty="0"/>
              <a:t> nostra </a:t>
            </a:r>
            <a:r>
              <a:rPr lang="en-US" sz="1600" dirty="0" err="1"/>
              <a:t>incompiutezza</a:t>
            </a:r>
            <a:r>
              <a:rPr lang="en-US" sz="1600" dirty="0"/>
              <a:t>, </a:t>
            </a:r>
            <a:r>
              <a:rPr lang="en-US" sz="1600" dirty="0" err="1"/>
              <a:t>che</a:t>
            </a:r>
            <a:r>
              <a:rPr lang="en-US" sz="1600" dirty="0"/>
              <a:t> è la </a:t>
            </a:r>
            <a:r>
              <a:rPr lang="en-US" sz="1600" dirty="0" err="1"/>
              <a:t>spinta</a:t>
            </a:r>
            <a:r>
              <a:rPr lang="en-US" sz="1600" dirty="0"/>
              <a:t> senza cui il </a:t>
            </a:r>
            <a:r>
              <a:rPr lang="en-US" sz="1600" dirty="0" err="1"/>
              <a:t>presente</a:t>
            </a:r>
            <a:r>
              <a:rPr lang="en-US" sz="1600" dirty="0"/>
              <a:t> non </a:t>
            </a:r>
            <a:r>
              <a:rPr lang="en-US" sz="1600" dirty="0" err="1"/>
              <a:t>diventa</a:t>
            </a:r>
            <a:r>
              <a:rPr lang="en-US" sz="1600" dirty="0"/>
              <a:t> </a:t>
            </a:r>
            <a:r>
              <a:rPr lang="en-US" sz="1600" dirty="0" err="1"/>
              <a:t>mai</a:t>
            </a:r>
            <a:r>
              <a:rPr lang="en-US" sz="1600" dirty="0"/>
              <a:t> </a:t>
            </a:r>
            <a:r>
              <a:rPr lang="en-US" sz="1600" dirty="0" err="1"/>
              <a:t>futuro</a:t>
            </a:r>
            <a:r>
              <a:rPr lang="en-US" sz="1600" dirty="0"/>
              <a:t>, e </a:t>
            </a:r>
            <a:r>
              <a:rPr lang="en-US" sz="1600" dirty="0" err="1"/>
              <a:t>che</a:t>
            </a:r>
            <a:r>
              <a:rPr lang="en-US" sz="1600" dirty="0"/>
              <a:t> </a:t>
            </a:r>
            <a:r>
              <a:rPr lang="en-US" sz="1600" dirty="0" err="1"/>
              <a:t>chiamiamo</a:t>
            </a:r>
            <a:r>
              <a:rPr lang="en-US" sz="1600" dirty="0"/>
              <a:t> </a:t>
            </a:r>
            <a:r>
              <a:rPr lang="en-US" sz="1600" dirty="0" err="1"/>
              <a:t>desiderio</a:t>
            </a:r>
            <a:r>
              <a:rPr lang="en-US" sz="1600" dirty="0"/>
              <a:t>. </a:t>
            </a:r>
            <a:r>
              <a:rPr lang="en-US" sz="1600" dirty="0" err="1"/>
              <a:t>Però</a:t>
            </a:r>
            <a:r>
              <a:rPr lang="en-US" sz="1600" dirty="0"/>
              <a:t> </a:t>
            </a:r>
            <a:r>
              <a:rPr lang="en-US" sz="1600" dirty="0" err="1"/>
              <a:t>l’attesa</a:t>
            </a:r>
            <a:r>
              <a:rPr lang="en-US" sz="1600" dirty="0"/>
              <a:t> </a:t>
            </a:r>
            <a:r>
              <a:rPr lang="en-US" sz="1600" dirty="0" err="1"/>
              <a:t>comporta</a:t>
            </a:r>
            <a:r>
              <a:rPr lang="en-US" sz="1600" dirty="0"/>
              <a:t> </a:t>
            </a:r>
            <a:r>
              <a:rPr lang="en-US" sz="1600" dirty="0" err="1"/>
              <a:t>attenzione</a:t>
            </a:r>
            <a:r>
              <a:rPr lang="en-US" sz="1600" dirty="0"/>
              <a:t> (</a:t>
            </a:r>
            <a:r>
              <a:rPr lang="en-US" sz="1600" dirty="0" err="1"/>
              <a:t>hanno</a:t>
            </a:r>
            <a:r>
              <a:rPr lang="en-US" sz="1600" dirty="0"/>
              <a:t> la </a:t>
            </a:r>
            <a:r>
              <a:rPr lang="en-US" sz="1600" dirty="0" err="1"/>
              <a:t>stessa</a:t>
            </a:r>
            <a:r>
              <a:rPr lang="en-US" sz="1600" dirty="0"/>
              <a:t> </a:t>
            </a:r>
            <a:r>
              <a:rPr lang="en-US" sz="1600" dirty="0" err="1"/>
              <a:t>radice</a:t>
            </a:r>
            <a:r>
              <a:rPr lang="en-US" sz="1600" dirty="0"/>
              <a:t> di </a:t>
            </a:r>
            <a:r>
              <a:rPr lang="en-US" sz="1600" dirty="0" err="1"/>
              <a:t>tendere</a:t>
            </a:r>
            <a:r>
              <a:rPr lang="en-US" sz="1600" dirty="0"/>
              <a:t>), </a:t>
            </a:r>
            <a:r>
              <a:rPr lang="en-US" sz="1600" dirty="0" err="1"/>
              <a:t>grazie</a:t>
            </a:r>
            <a:r>
              <a:rPr lang="en-US" sz="1600" dirty="0"/>
              <a:t> </a:t>
            </a:r>
            <a:r>
              <a:rPr lang="en-US" sz="1600" dirty="0" err="1"/>
              <a:t>alla</a:t>
            </a:r>
            <a:r>
              <a:rPr lang="en-US" sz="1600" dirty="0"/>
              <a:t> quale </a:t>
            </a:r>
            <a:r>
              <a:rPr lang="en-US" sz="1600" dirty="0" err="1"/>
              <a:t>si</a:t>
            </a:r>
            <a:r>
              <a:rPr lang="en-US" sz="1600" dirty="0"/>
              <a:t> </a:t>
            </a:r>
            <a:r>
              <a:rPr lang="en-US" sz="1600" dirty="0" err="1"/>
              <a:t>alimenta</a:t>
            </a:r>
            <a:r>
              <a:rPr lang="en-US" sz="1600" dirty="0"/>
              <a:t> il </a:t>
            </a:r>
            <a:r>
              <a:rPr lang="en-US" sz="1600" dirty="0" err="1"/>
              <a:t>desiderio</a:t>
            </a:r>
            <a:r>
              <a:rPr lang="en-US" sz="1600" dirty="0"/>
              <a:t>, </a:t>
            </a:r>
            <a:r>
              <a:rPr lang="en-US" sz="1600" dirty="0" err="1"/>
              <a:t>fonte</a:t>
            </a:r>
            <a:r>
              <a:rPr lang="en-US" sz="1600" dirty="0"/>
              <a:t> di </a:t>
            </a:r>
            <a:r>
              <a:rPr lang="en-US" sz="1600" dirty="0" err="1"/>
              <a:t>coraggio</a:t>
            </a:r>
            <a:r>
              <a:rPr lang="en-US" sz="1600" dirty="0"/>
              <a:t> e </a:t>
            </a:r>
            <a:r>
              <a:rPr lang="en-US" sz="1600" dirty="0" err="1"/>
              <a:t>iniziativa</a:t>
            </a:r>
            <a:r>
              <a:rPr lang="en-US" sz="1600" dirty="0"/>
              <a:t>, e </a:t>
            </a:r>
            <a:r>
              <a:rPr lang="en-US" sz="1600" dirty="0" err="1"/>
              <a:t>si</a:t>
            </a:r>
            <a:r>
              <a:rPr lang="en-US" sz="1600" dirty="0"/>
              <a:t> </a:t>
            </a:r>
            <a:r>
              <a:rPr lang="en-US" sz="1600" dirty="0" err="1"/>
              <a:t>soffoca</a:t>
            </a:r>
            <a:r>
              <a:rPr lang="en-US" sz="1600" dirty="0"/>
              <a:t> la </a:t>
            </a:r>
            <a:r>
              <a:rPr lang="en-US" sz="1600" dirty="0" err="1"/>
              <a:t>paura</a:t>
            </a:r>
            <a:r>
              <a:rPr lang="en-US" sz="1600" dirty="0"/>
              <a:t>, </a:t>
            </a:r>
            <a:r>
              <a:rPr lang="en-US" sz="1600" dirty="0" err="1"/>
              <a:t>che</a:t>
            </a:r>
            <a:r>
              <a:rPr lang="en-US" sz="1600" dirty="0"/>
              <a:t> produce </a:t>
            </a:r>
            <a:r>
              <a:rPr lang="en-US" sz="1600" dirty="0" err="1"/>
              <a:t>ansia</a:t>
            </a:r>
            <a:r>
              <a:rPr lang="en-US" sz="1600" dirty="0"/>
              <a:t> e </a:t>
            </a:r>
            <a:r>
              <a:rPr lang="en-US" sz="1600" dirty="0" err="1"/>
              <a:t>dipendenze</a:t>
            </a:r>
            <a:r>
              <a:rPr lang="en-US" sz="1600" dirty="0"/>
              <a:t> (dal </a:t>
            </a:r>
            <a:r>
              <a:rPr lang="en-US" sz="1600" dirty="0" err="1"/>
              <a:t>cellulare</a:t>
            </a:r>
            <a:r>
              <a:rPr lang="en-US" sz="1600" dirty="0"/>
              <a:t> alle </a:t>
            </a:r>
            <a:r>
              <a:rPr lang="en-US" sz="1600" dirty="0" err="1"/>
              <a:t>droghe</a:t>
            </a:r>
            <a:r>
              <a:rPr lang="en-US" sz="1600" dirty="0"/>
              <a:t>). </a:t>
            </a:r>
            <a:r>
              <a:rPr lang="en-US" sz="1600" dirty="0" err="1"/>
              <a:t>Dipendere</a:t>
            </a:r>
            <a:r>
              <a:rPr lang="en-US" sz="1600" dirty="0"/>
              <a:t> è </a:t>
            </a:r>
            <a:r>
              <a:rPr lang="en-US" sz="1600" dirty="0" err="1"/>
              <a:t>infatti</a:t>
            </a:r>
            <a:r>
              <a:rPr lang="en-US" sz="1600" dirty="0"/>
              <a:t> </a:t>
            </a:r>
            <a:r>
              <a:rPr lang="en-US" sz="1600" dirty="0" err="1"/>
              <a:t>l’opposto</a:t>
            </a:r>
            <a:r>
              <a:rPr lang="en-US" sz="1600" dirty="0"/>
              <a:t> di </a:t>
            </a:r>
            <a:r>
              <a:rPr lang="en-US" sz="1600" dirty="0" err="1"/>
              <a:t>tendere</a:t>
            </a:r>
            <a:r>
              <a:rPr lang="en-US" sz="1600" dirty="0"/>
              <a:t>: chi </a:t>
            </a:r>
            <a:r>
              <a:rPr lang="en-US" sz="1600" dirty="0" err="1"/>
              <a:t>dipende</a:t>
            </a:r>
            <a:r>
              <a:rPr lang="en-US" sz="1600" dirty="0"/>
              <a:t> (</a:t>
            </a:r>
            <a:r>
              <a:rPr lang="en-US" sz="1600" dirty="0" err="1"/>
              <a:t>pende</a:t>
            </a:r>
            <a:r>
              <a:rPr lang="en-US" sz="1600" dirty="0"/>
              <a:t> da) </a:t>
            </a:r>
            <a:r>
              <a:rPr lang="en-US" sz="1600" dirty="0" err="1"/>
              <a:t>s’aggrappa</a:t>
            </a:r>
            <a:r>
              <a:rPr lang="en-US" sz="1600" dirty="0"/>
              <a:t> a </a:t>
            </a:r>
            <a:r>
              <a:rPr lang="en-US" sz="1600" dirty="0" err="1"/>
              <a:t>qualcosa</a:t>
            </a:r>
            <a:r>
              <a:rPr lang="en-US" sz="1600" dirty="0"/>
              <a:t> per </a:t>
            </a:r>
            <a:r>
              <a:rPr lang="en-US" sz="1600" dirty="0" err="1"/>
              <a:t>paura</a:t>
            </a:r>
            <a:r>
              <a:rPr lang="en-US" sz="1600" dirty="0"/>
              <a:t> e non </a:t>
            </a:r>
            <a:r>
              <a:rPr lang="en-US" sz="1600" dirty="0" err="1"/>
              <a:t>cresce</a:t>
            </a:r>
            <a:r>
              <a:rPr lang="en-US" sz="1600" dirty="0"/>
              <a:t>, chi </a:t>
            </a:r>
            <a:r>
              <a:rPr lang="en-US" sz="1600" dirty="0" err="1"/>
              <a:t>tende</a:t>
            </a:r>
            <a:r>
              <a:rPr lang="en-US" sz="1600" dirty="0"/>
              <a:t>, </a:t>
            </a:r>
            <a:r>
              <a:rPr lang="en-US" sz="1600" dirty="0" err="1"/>
              <a:t>invece</a:t>
            </a:r>
            <a:r>
              <a:rPr lang="en-US" sz="1600" dirty="0"/>
              <a:t>, </a:t>
            </a:r>
            <a:r>
              <a:rPr lang="en-US" sz="1600" dirty="0" err="1"/>
              <a:t>nella</a:t>
            </a:r>
            <a:r>
              <a:rPr lang="en-US" sz="1600" dirty="0"/>
              <a:t> vita </a:t>
            </a:r>
            <a:r>
              <a:rPr lang="en-US" sz="1600" dirty="0" err="1"/>
              <a:t>si</a:t>
            </a:r>
            <a:r>
              <a:rPr lang="en-US" sz="1600" dirty="0"/>
              <a:t> </a:t>
            </a:r>
            <a:r>
              <a:rPr lang="en-US" sz="1600" dirty="0" err="1"/>
              <a:t>lancia</a:t>
            </a:r>
            <a:r>
              <a:rPr lang="en-US" sz="1600" dirty="0"/>
              <a:t> </a:t>
            </a:r>
            <a:r>
              <a:rPr lang="en-US" sz="1600" dirty="0" err="1"/>
              <a:t>intensamente</a:t>
            </a:r>
            <a:r>
              <a:rPr lang="en-US" sz="1600" dirty="0"/>
              <a:t>, </a:t>
            </a:r>
            <a:r>
              <a:rPr lang="en-US" sz="1600" dirty="0" err="1"/>
              <a:t>costi</a:t>
            </a:r>
            <a:r>
              <a:rPr lang="en-US" sz="1600" dirty="0"/>
              <a:t> </a:t>
            </a:r>
            <a:r>
              <a:rPr lang="en-US" sz="1600" dirty="0" err="1"/>
              <a:t>quel</a:t>
            </a:r>
            <a:r>
              <a:rPr lang="en-US" sz="1600" dirty="0"/>
              <a:t> </a:t>
            </a:r>
            <a:r>
              <a:rPr lang="en-US" sz="1600" dirty="0" err="1"/>
              <a:t>che</a:t>
            </a:r>
            <a:r>
              <a:rPr lang="en-US" sz="1600" dirty="0"/>
              <a:t> </a:t>
            </a:r>
            <a:r>
              <a:rPr lang="en-US" sz="1600" dirty="0" err="1"/>
              <a:t>costi</a:t>
            </a:r>
            <a:r>
              <a:rPr lang="en-US" sz="1600" dirty="0"/>
              <a:t>. Ma </a:t>
            </a:r>
            <a:r>
              <a:rPr lang="en-US" sz="1600" dirty="0" err="1"/>
              <a:t>tendere</a:t>
            </a:r>
            <a:r>
              <a:rPr lang="en-US" sz="1600" dirty="0"/>
              <a:t> a </a:t>
            </a:r>
            <a:r>
              <a:rPr lang="en-US" sz="1600" dirty="0" err="1"/>
              <a:t>cosa</a:t>
            </a:r>
            <a:r>
              <a:rPr lang="en-US" sz="1600" dirty="0"/>
              <a:t>? A </a:t>
            </a:r>
            <a:r>
              <a:rPr lang="en-US" sz="1600" dirty="0" err="1"/>
              <a:t>ciò</a:t>
            </a:r>
            <a:r>
              <a:rPr lang="en-US" sz="1600" dirty="0"/>
              <a:t> </a:t>
            </a:r>
            <a:r>
              <a:rPr lang="en-US" sz="1600" dirty="0" err="1"/>
              <a:t>che</a:t>
            </a:r>
            <a:r>
              <a:rPr lang="en-US" sz="1600" dirty="0"/>
              <a:t> è </a:t>
            </a:r>
            <a:r>
              <a:rPr lang="en-US" sz="1600" dirty="0" err="1"/>
              <a:t>intenso</a:t>
            </a:r>
            <a:r>
              <a:rPr lang="en-US" sz="1600" dirty="0"/>
              <a:t> (</a:t>
            </a:r>
            <a:r>
              <a:rPr lang="en-US" sz="1600" dirty="0" err="1"/>
              <a:t>altra</a:t>
            </a:r>
            <a:r>
              <a:rPr lang="en-US" sz="1600" dirty="0"/>
              <a:t> </a:t>
            </a:r>
            <a:r>
              <a:rPr lang="en-US" sz="1600" dirty="0" err="1"/>
              <a:t>parola</a:t>
            </a:r>
            <a:r>
              <a:rPr lang="en-US" sz="1600" dirty="0"/>
              <a:t> </a:t>
            </a:r>
            <a:r>
              <a:rPr lang="en-US" sz="1600" dirty="0" err="1"/>
              <a:t>che</a:t>
            </a:r>
            <a:r>
              <a:rPr lang="en-US" sz="1600" dirty="0"/>
              <a:t> </a:t>
            </a:r>
            <a:r>
              <a:rPr lang="en-US" sz="1600" dirty="0" err="1"/>
              <a:t>viene</a:t>
            </a:r>
            <a:r>
              <a:rPr lang="en-US" sz="1600" dirty="0"/>
              <a:t> da </a:t>
            </a:r>
            <a:r>
              <a:rPr lang="en-US" sz="1600" dirty="0" err="1"/>
              <a:t>tendere</a:t>
            </a:r>
            <a:r>
              <a:rPr lang="en-US" sz="1600" dirty="0"/>
              <a:t>): la vita </a:t>
            </a:r>
            <a:r>
              <a:rPr lang="en-US" sz="1600" dirty="0" err="1"/>
              <a:t>si</a:t>
            </a:r>
            <a:r>
              <a:rPr lang="en-US" sz="1600" dirty="0"/>
              <a:t> «</a:t>
            </a:r>
            <a:r>
              <a:rPr lang="en-US" sz="1600" dirty="0" err="1"/>
              <a:t>intensifica</a:t>
            </a:r>
            <a:r>
              <a:rPr lang="en-US" sz="1600" dirty="0"/>
              <a:t>» dove </a:t>
            </a:r>
            <a:r>
              <a:rPr lang="en-US" sz="1600" dirty="0" err="1"/>
              <a:t>trova</a:t>
            </a:r>
            <a:r>
              <a:rPr lang="en-US" sz="1600" dirty="0"/>
              <a:t> </a:t>
            </a:r>
            <a:r>
              <a:rPr lang="en-US" sz="1600" dirty="0" err="1"/>
              <a:t>ricchezza</a:t>
            </a:r>
            <a:r>
              <a:rPr lang="en-US" sz="1600" dirty="0"/>
              <a:t> di senso, </a:t>
            </a:r>
            <a:r>
              <a:rPr lang="en-US" sz="1600" dirty="0" err="1"/>
              <a:t>cioè</a:t>
            </a:r>
            <a:r>
              <a:rPr lang="en-US" sz="1600" dirty="0"/>
              <a:t> dove non solo è </a:t>
            </a:r>
            <a:r>
              <a:rPr lang="en-US" sz="1600" dirty="0" err="1"/>
              <a:t>custodita</a:t>
            </a:r>
            <a:r>
              <a:rPr lang="en-US" sz="1600" dirty="0"/>
              <a:t>, ma </a:t>
            </a:r>
            <a:r>
              <a:rPr lang="en-US" sz="1600" dirty="0" err="1"/>
              <a:t>si</a:t>
            </a:r>
            <a:r>
              <a:rPr lang="en-US" sz="1600" dirty="0"/>
              <a:t> </a:t>
            </a:r>
            <a:r>
              <a:rPr lang="en-US" sz="1600" dirty="0" err="1"/>
              <a:t>compie</a:t>
            </a:r>
            <a:r>
              <a:rPr lang="en-US" sz="1600" dirty="0"/>
              <a:t> un po’ di </a:t>
            </a:r>
            <a:r>
              <a:rPr lang="en-US" sz="1600" dirty="0" err="1"/>
              <a:t>più</a:t>
            </a:r>
            <a:r>
              <a:rPr lang="en-US" sz="1600" dirty="0"/>
              <a:t> e </a:t>
            </a:r>
            <a:r>
              <a:rPr lang="en-US" sz="1600" dirty="0" err="1"/>
              <a:t>quindi</a:t>
            </a:r>
            <a:r>
              <a:rPr lang="en-US" sz="1600" dirty="0"/>
              <a:t> </a:t>
            </a:r>
            <a:r>
              <a:rPr lang="en-US" sz="1600" dirty="0" err="1"/>
              <a:t>cresce</a:t>
            </a:r>
            <a:r>
              <a:rPr lang="en-US" sz="1600" dirty="0"/>
              <a:t>».</a:t>
            </a:r>
          </a:p>
          <a:p>
            <a:pPr algn="r">
              <a:lnSpc>
                <a:spcPct val="90000"/>
              </a:lnSpc>
              <a:spcAft>
                <a:spcPts val="600"/>
              </a:spcAft>
            </a:pPr>
            <a:r>
              <a:rPr lang="en-US" sz="1600" dirty="0"/>
              <a:t>Alessandro </a:t>
            </a:r>
            <a:r>
              <a:rPr lang="en-US" sz="1600" dirty="0" err="1"/>
              <a:t>D’Avenia</a:t>
            </a:r>
            <a:endParaRPr lang="en-US" sz="1600" dirty="0"/>
          </a:p>
        </p:txBody>
      </p:sp>
    </p:spTree>
    <p:extLst>
      <p:ext uri="{BB962C8B-B14F-4D97-AF65-F5344CB8AC3E}">
        <p14:creationId xmlns:p14="http://schemas.microsoft.com/office/powerpoint/2010/main" val="76663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5525538-AAC2-D80E-A162-4A25F4676969}"/>
              </a:ext>
            </a:extLst>
          </p:cNvPr>
          <p:cNvSpPr>
            <a:spLocks noGrp="1"/>
          </p:cNvSpPr>
          <p:nvPr>
            <p:ph type="title"/>
          </p:nvPr>
        </p:nvSpPr>
        <p:spPr>
          <a:xfrm>
            <a:off x="686834" y="1153572"/>
            <a:ext cx="3200400" cy="4461163"/>
          </a:xfrm>
        </p:spPr>
        <p:txBody>
          <a:bodyPr>
            <a:normAutofit/>
          </a:bodyPr>
          <a:lstStyle/>
          <a:p>
            <a:r>
              <a:rPr lang="it-IT" sz="4100">
                <a:solidFill>
                  <a:srgbClr val="FFFFFF"/>
                </a:solidFill>
              </a:rPr>
              <a:t>Adempimenti dei genitori o esercenti responsabilità genitoriale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A43AB660-191A-109D-C137-22CAB9341BE2}"/>
              </a:ext>
            </a:extLst>
          </p:cNvPr>
          <p:cNvSpPr>
            <a:spLocks noGrp="1"/>
          </p:cNvSpPr>
          <p:nvPr>
            <p:ph idx="1"/>
          </p:nvPr>
        </p:nvSpPr>
        <p:spPr>
          <a:xfrm>
            <a:off x="4447308" y="591344"/>
            <a:ext cx="6906491" cy="5585619"/>
          </a:xfrm>
        </p:spPr>
        <p:txBody>
          <a:bodyPr anchor="ctr">
            <a:normAutofit/>
          </a:bodyPr>
          <a:lstStyle/>
          <a:p>
            <a:pPr rtl="0"/>
            <a:r>
              <a:rPr lang="it-IT" sz="2200" dirty="0">
                <a:latin typeface="Arial" panose="020B0604020202020204" pitchFamily="34" charset="0"/>
                <a:cs typeface="Arial" panose="020B0604020202020204" pitchFamily="34" charset="0"/>
              </a:rPr>
              <a:t>Individuazione della scuola d’interesse attraverso «scuola in chiaro»(APP o PORTALE). Codice meccanografico </a:t>
            </a:r>
            <a:r>
              <a:rPr lang="it-IT" sz="2200" dirty="0">
                <a:effectLst/>
                <a:latin typeface="Arial" panose="020B0604020202020204" pitchFamily="34" charset="0"/>
              </a:rPr>
              <a:t>RMPC39000C</a:t>
            </a:r>
            <a:endParaRPr lang="it-IT" sz="2200" dirty="0">
              <a:latin typeface="Arial" panose="020B0604020202020204" pitchFamily="34" charset="0"/>
              <a:cs typeface="Arial" panose="020B0604020202020204" pitchFamily="34" charset="0"/>
            </a:endParaRPr>
          </a:p>
          <a:p>
            <a:r>
              <a:rPr lang="it-IT" sz="2200" dirty="0">
                <a:latin typeface="Arial" panose="020B0604020202020204" pitchFamily="34" charset="0"/>
                <a:cs typeface="Arial" panose="020B0604020202020204" pitchFamily="34" charset="0"/>
              </a:rPr>
              <a:t>Accesso al sito </a:t>
            </a:r>
            <a:r>
              <a:rPr lang="it-IT" sz="2200" dirty="0">
                <a:latin typeface="Arial" panose="020B0604020202020204" pitchFamily="34" charset="0"/>
                <a:cs typeface="Arial" panose="020B0604020202020204" pitchFamily="34" charset="0"/>
                <a:hlinkClick r:id="rId2"/>
              </a:rPr>
              <a:t>www.istruzione.it/iscrizionionline/</a:t>
            </a:r>
            <a:r>
              <a:rPr lang="it-IT" sz="2200" dirty="0">
                <a:latin typeface="Arial" panose="020B0604020202020204" pitchFamily="34" charset="0"/>
                <a:cs typeface="Arial" panose="020B0604020202020204" pitchFamily="34" charset="0"/>
              </a:rPr>
              <a:t> utilizzando le credenziali SPID(sistema pubblico di identità digitale),CIE(carta d’identità elettronica) o </a:t>
            </a:r>
            <a:r>
              <a:rPr lang="it-IT" sz="2200" dirty="0" err="1">
                <a:latin typeface="Arial" panose="020B0604020202020204" pitchFamily="34" charset="0"/>
                <a:cs typeface="Arial" panose="020B0604020202020204" pitchFamily="34" charset="0"/>
              </a:rPr>
              <a:t>eIDAS</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electronic</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Identification</a:t>
            </a:r>
            <a:r>
              <a:rPr lang="it-IT" sz="2200" dirty="0">
                <a:latin typeface="Arial" panose="020B0604020202020204" pitchFamily="34" charset="0"/>
                <a:cs typeface="Arial" panose="020B0604020202020204" pitchFamily="34" charset="0"/>
              </a:rPr>
              <a:t> Authentication and Signature) per abilitarsi al Servizio Iscrizioni on line. La funzione di attivazione del servizio è stata attivata dalle ore 9:00 del 19 /12/2022</a:t>
            </a:r>
          </a:p>
          <a:p>
            <a:r>
              <a:rPr lang="it-IT" sz="2200" dirty="0">
                <a:latin typeface="Arial" panose="020B0604020202020204" pitchFamily="34" charset="0"/>
                <a:cs typeface="Arial" panose="020B0604020202020204" pitchFamily="34" charset="0"/>
              </a:rPr>
              <a:t>Compilano integralmente la domanda attraverso il modulo online dalle </a:t>
            </a:r>
            <a:r>
              <a:rPr lang="it-IT" sz="2200" u="sng" dirty="0">
                <a:latin typeface="Arial" panose="020B0604020202020204" pitchFamily="34" charset="0"/>
                <a:cs typeface="Arial" panose="020B0604020202020204" pitchFamily="34" charset="0"/>
              </a:rPr>
              <a:t>ore 8:00 del 9/01/2023 </a:t>
            </a:r>
            <a:r>
              <a:rPr lang="it-IT" sz="2200" dirty="0">
                <a:latin typeface="Arial" panose="020B0604020202020204" pitchFamily="34" charset="0"/>
                <a:cs typeface="Arial" panose="020B0604020202020204" pitchFamily="34" charset="0"/>
              </a:rPr>
              <a:t>e la inviano entro le ore </a:t>
            </a:r>
            <a:r>
              <a:rPr lang="it-IT" sz="2200" u="sng" dirty="0">
                <a:latin typeface="Arial" panose="020B0604020202020204" pitchFamily="34" charset="0"/>
                <a:cs typeface="Arial" panose="020B0604020202020204" pitchFamily="34" charset="0"/>
              </a:rPr>
              <a:t>20:00 del 30/01/2023  </a:t>
            </a:r>
          </a:p>
          <a:p>
            <a:pPr marL="0" indent="0">
              <a:buNone/>
            </a:pPr>
            <a:r>
              <a:rPr lang="it-IT" sz="2200" dirty="0">
                <a:latin typeface="Arial" panose="020B0604020202020204" pitchFamily="34" charset="0"/>
                <a:cs typeface="Arial" panose="020B0604020202020204" pitchFamily="34" charset="0"/>
              </a:rPr>
              <a:t>N.B. Entrambi i genitori devono condividere e dare il consenso</a:t>
            </a:r>
          </a:p>
        </p:txBody>
      </p:sp>
    </p:spTree>
    <p:extLst>
      <p:ext uri="{BB962C8B-B14F-4D97-AF65-F5344CB8AC3E}">
        <p14:creationId xmlns:p14="http://schemas.microsoft.com/office/powerpoint/2010/main" val="376034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13">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olo 1">
            <a:extLst>
              <a:ext uri="{FF2B5EF4-FFF2-40B4-BE49-F238E27FC236}">
                <a16:creationId xmlns:a16="http://schemas.microsoft.com/office/drawing/2014/main" id="{82733BF0-CCB5-5B7F-B5D1-F12E6ADFFF6F}"/>
              </a:ext>
            </a:extLst>
          </p:cNvPr>
          <p:cNvSpPr>
            <a:spLocks noGrp="1"/>
          </p:cNvSpPr>
          <p:nvPr>
            <p:ph type="title"/>
          </p:nvPr>
        </p:nvSpPr>
        <p:spPr>
          <a:xfrm>
            <a:off x="838201" y="365125"/>
            <a:ext cx="4445000" cy="1325563"/>
          </a:xfrm>
        </p:spPr>
        <p:txBody>
          <a:bodyPr>
            <a:normAutofit/>
          </a:bodyPr>
          <a:lstStyle/>
          <a:p>
            <a:r>
              <a:rPr lang="it-IT" dirty="0">
                <a:solidFill>
                  <a:srgbClr val="FFC000"/>
                </a:solidFill>
              </a:rPr>
              <a:t>Dati personali</a:t>
            </a:r>
          </a:p>
        </p:txBody>
      </p:sp>
      <p:sp>
        <p:nvSpPr>
          <p:cNvPr id="3" name="Segnaposto contenuto 2">
            <a:extLst>
              <a:ext uri="{FF2B5EF4-FFF2-40B4-BE49-F238E27FC236}">
                <a16:creationId xmlns:a16="http://schemas.microsoft.com/office/drawing/2014/main" id="{A99C3025-4F60-3C0C-2281-96268377A4A4}"/>
              </a:ext>
            </a:extLst>
          </p:cNvPr>
          <p:cNvSpPr>
            <a:spLocks noGrp="1"/>
          </p:cNvSpPr>
          <p:nvPr>
            <p:ph idx="1"/>
          </p:nvPr>
        </p:nvSpPr>
        <p:spPr>
          <a:xfrm>
            <a:off x="296239" y="1690688"/>
            <a:ext cx="5393361" cy="4351338"/>
          </a:xfrm>
        </p:spPr>
        <p:txBody>
          <a:bodyPr>
            <a:normAutofit/>
          </a:bodyPr>
          <a:lstStyle/>
          <a:p>
            <a:pPr marL="0" indent="0" algn="just">
              <a:buNone/>
            </a:pPr>
            <a:r>
              <a:rPr lang="it-IT" sz="2000" dirty="0"/>
              <a:t>IL LICEO A VOLTE INVIA COMUNICAZIONI IMPORTANTI VIA EMAIL. Per questo vi chiediamo di:</a:t>
            </a:r>
          </a:p>
          <a:p>
            <a:pPr algn="just"/>
            <a:r>
              <a:rPr lang="it-IT" sz="2000" dirty="0"/>
              <a:t>Indicare correttamente email personale di ciascun genitore o tutore, non aziendale, familiare, del figlio o della figlia o di altro membro della famiglia.</a:t>
            </a:r>
          </a:p>
          <a:p>
            <a:pPr algn="just"/>
            <a:r>
              <a:rPr lang="it-IT" sz="2000" dirty="0"/>
              <a:t>Indicare correttamente contatto telefonico personale del genitore o tutore, non di altri parenti.</a:t>
            </a:r>
          </a:p>
          <a:p>
            <a:pPr algn="just"/>
            <a:r>
              <a:rPr lang="it-IT" sz="2000" dirty="0"/>
              <a:t>Informare la scuola di qualsiasi comunicazione ritenuta importante per la tutela del/la neoiscritto/a . </a:t>
            </a:r>
          </a:p>
        </p:txBody>
      </p:sp>
      <p:sp>
        <p:nvSpPr>
          <p:cNvPr id="24"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Immagine 6">
            <a:extLst>
              <a:ext uri="{FF2B5EF4-FFF2-40B4-BE49-F238E27FC236}">
                <a16:creationId xmlns:a16="http://schemas.microsoft.com/office/drawing/2014/main" id="{9E0B719F-C9F2-E129-388F-95D719B01236}"/>
              </a:ext>
            </a:extLst>
          </p:cNvPr>
          <p:cNvPicPr>
            <a:picLocks noChangeAspect="1"/>
          </p:cNvPicPr>
          <p:nvPr/>
        </p:nvPicPr>
        <p:blipFill rotWithShape="1">
          <a:blip r:embed="rId2"/>
          <a:srcRect l="19849" t="22626" r="18939" b="15421"/>
          <a:stretch/>
        </p:blipFill>
        <p:spPr>
          <a:xfrm>
            <a:off x="6095999" y="1472496"/>
            <a:ext cx="6067501" cy="3478195"/>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384401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3">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olo 1">
            <a:extLst>
              <a:ext uri="{FF2B5EF4-FFF2-40B4-BE49-F238E27FC236}">
                <a16:creationId xmlns:a16="http://schemas.microsoft.com/office/drawing/2014/main" id="{22EEA41D-DA73-81AF-6BA6-00011F3AE2E8}"/>
              </a:ext>
            </a:extLst>
          </p:cNvPr>
          <p:cNvSpPr>
            <a:spLocks noGrp="1"/>
          </p:cNvSpPr>
          <p:nvPr>
            <p:ph type="title"/>
          </p:nvPr>
        </p:nvSpPr>
        <p:spPr>
          <a:xfrm>
            <a:off x="1029513" y="263905"/>
            <a:ext cx="4772975" cy="1800526"/>
          </a:xfrm>
        </p:spPr>
        <p:txBody>
          <a:bodyPr>
            <a:normAutofit/>
          </a:bodyPr>
          <a:lstStyle/>
          <a:p>
            <a:r>
              <a:rPr lang="it-IT" dirty="0">
                <a:solidFill>
                  <a:srgbClr val="FF0000"/>
                </a:solidFill>
              </a:rPr>
              <a:t>Iter della domanda</a:t>
            </a:r>
          </a:p>
        </p:txBody>
      </p:sp>
      <p:sp>
        <p:nvSpPr>
          <p:cNvPr id="3" name="Segnaposto contenuto 2">
            <a:extLst>
              <a:ext uri="{FF2B5EF4-FFF2-40B4-BE49-F238E27FC236}">
                <a16:creationId xmlns:a16="http://schemas.microsoft.com/office/drawing/2014/main" id="{765F4223-9E88-4201-9A9D-695C600872E4}"/>
              </a:ext>
            </a:extLst>
          </p:cNvPr>
          <p:cNvSpPr>
            <a:spLocks noGrp="1"/>
          </p:cNvSpPr>
          <p:nvPr>
            <p:ph idx="1"/>
          </p:nvPr>
        </p:nvSpPr>
        <p:spPr>
          <a:xfrm>
            <a:off x="814879" y="1652209"/>
            <a:ext cx="4772974" cy="2005391"/>
          </a:xfrm>
        </p:spPr>
        <p:txBody>
          <a:bodyPr>
            <a:normAutofit lnSpcReduction="10000"/>
          </a:bodyPr>
          <a:lstStyle/>
          <a:p>
            <a:pPr marL="0" indent="0">
              <a:buNone/>
            </a:pPr>
            <a:r>
              <a:rPr lang="it-IT" sz="2000" dirty="0">
                <a:latin typeface="Arial" panose="020B0604020202020204" pitchFamily="34" charset="0"/>
                <a:cs typeface="Arial" panose="020B0604020202020204" pitchFamily="34" charset="0"/>
              </a:rPr>
              <a:t>Il sistema iscrizioni online avvisa in tempo reale, tramite posta elettronica e tramite l’APP IO, riguardo allo stato della domanda e alla registrazione. Anche sul sito ci saranno gli aggiornamenti e le comunicazioni riguardanti l’accoglimento della domanda.</a:t>
            </a:r>
          </a:p>
        </p:txBody>
      </p:sp>
      <p:pic>
        <p:nvPicPr>
          <p:cNvPr id="5" name="Immagine 4">
            <a:extLst>
              <a:ext uri="{FF2B5EF4-FFF2-40B4-BE49-F238E27FC236}">
                <a16:creationId xmlns:a16="http://schemas.microsoft.com/office/drawing/2014/main" id="{70F463C0-4158-6C70-F117-553A72959FC9}"/>
              </a:ext>
            </a:extLst>
          </p:cNvPr>
          <p:cNvPicPr>
            <a:picLocks noChangeAspect="1"/>
          </p:cNvPicPr>
          <p:nvPr/>
        </p:nvPicPr>
        <p:blipFill rotWithShape="1">
          <a:blip r:embed="rId2"/>
          <a:srcRect l="24318" t="24653" r="63561" b="51111"/>
          <a:stretch/>
        </p:blipFill>
        <p:spPr>
          <a:xfrm>
            <a:off x="9309531" y="655395"/>
            <a:ext cx="2262785" cy="2545005"/>
          </a:xfrm>
          <a:prstGeom prst="rect">
            <a:avLst/>
          </a:prstGeom>
        </p:spPr>
      </p:pic>
      <p:pic>
        <p:nvPicPr>
          <p:cNvPr id="7" name="Immagine 6">
            <a:extLst>
              <a:ext uri="{FF2B5EF4-FFF2-40B4-BE49-F238E27FC236}">
                <a16:creationId xmlns:a16="http://schemas.microsoft.com/office/drawing/2014/main" id="{DD13D7F2-A128-51AC-2CE6-8AB51F9FA1CF}"/>
              </a:ext>
            </a:extLst>
          </p:cNvPr>
          <p:cNvPicPr>
            <a:picLocks noChangeAspect="1"/>
          </p:cNvPicPr>
          <p:nvPr/>
        </p:nvPicPr>
        <p:blipFill rotWithShape="1">
          <a:blip r:embed="rId3"/>
          <a:srcRect l="38106" t="41347" r="22349" b="6801"/>
          <a:stretch/>
        </p:blipFill>
        <p:spPr>
          <a:xfrm>
            <a:off x="7871622" y="3657600"/>
            <a:ext cx="3505499" cy="2585510"/>
          </a:xfrm>
          <a:prstGeom prst="rect">
            <a:avLst/>
          </a:prstGeom>
        </p:spPr>
      </p:pic>
      <p:sp>
        <p:nvSpPr>
          <p:cNvPr id="4" name="Rettangolo con angoli arrotondati 3">
            <a:extLst>
              <a:ext uri="{FF2B5EF4-FFF2-40B4-BE49-F238E27FC236}">
                <a16:creationId xmlns:a16="http://schemas.microsoft.com/office/drawing/2014/main" id="{DB49E746-188D-7021-CFFD-2122557FF022}"/>
              </a:ext>
            </a:extLst>
          </p:cNvPr>
          <p:cNvSpPr/>
          <p:nvPr/>
        </p:nvSpPr>
        <p:spPr>
          <a:xfrm>
            <a:off x="823218" y="4287328"/>
            <a:ext cx="4772975" cy="169077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Tra il 31 maggio e il 30 giugno 2023, se lo studente ha scelto di non avvalersi dell’insegnamento della religione cattolica, potrà manifestare la sua preferenza rispetto all'attività alternativa.</a:t>
            </a:r>
          </a:p>
        </p:txBody>
      </p:sp>
      <p:sp>
        <p:nvSpPr>
          <p:cNvPr id="8" name="Onda 2 7">
            <a:extLst>
              <a:ext uri="{FF2B5EF4-FFF2-40B4-BE49-F238E27FC236}">
                <a16:creationId xmlns:a16="http://schemas.microsoft.com/office/drawing/2014/main" id="{9BDE15C3-8F43-3C75-8049-7F012AA452FE}"/>
              </a:ext>
            </a:extLst>
          </p:cNvPr>
          <p:cNvSpPr/>
          <p:nvPr/>
        </p:nvSpPr>
        <p:spPr>
          <a:xfrm>
            <a:off x="6100439" y="1227001"/>
            <a:ext cx="2401455" cy="1674859"/>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Potrete presentare le certificazioni linguistiche all’atto di conferma dell’iscrizione</a:t>
            </a:r>
          </a:p>
        </p:txBody>
      </p:sp>
    </p:spTree>
    <p:extLst>
      <p:ext uri="{BB962C8B-B14F-4D97-AF65-F5344CB8AC3E}">
        <p14:creationId xmlns:p14="http://schemas.microsoft.com/office/powerpoint/2010/main" val="179616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71846B8-4FE4-1BAD-2D6D-A6C692F1F692}"/>
              </a:ext>
            </a:extLst>
          </p:cNvPr>
          <p:cNvPicPr>
            <a:picLocks noChangeAspect="1"/>
          </p:cNvPicPr>
          <p:nvPr/>
        </p:nvPicPr>
        <p:blipFill>
          <a:blip r:embed="rId2"/>
          <a:stretch>
            <a:fillRect/>
          </a:stretch>
        </p:blipFill>
        <p:spPr>
          <a:xfrm>
            <a:off x="814717" y="171919"/>
            <a:ext cx="9018331" cy="5454880"/>
          </a:xfrm>
          <a:prstGeom prst="rect">
            <a:avLst/>
          </a:prstGeom>
        </p:spPr>
      </p:pic>
      <p:sp>
        <p:nvSpPr>
          <p:cNvPr id="5" name="Parallelogramma 4">
            <a:extLst>
              <a:ext uri="{FF2B5EF4-FFF2-40B4-BE49-F238E27FC236}">
                <a16:creationId xmlns:a16="http://schemas.microsoft.com/office/drawing/2014/main" id="{FDCE5032-43DC-EA9E-21B0-0E83DBC9DE03}"/>
              </a:ext>
            </a:extLst>
          </p:cNvPr>
          <p:cNvSpPr/>
          <p:nvPr/>
        </p:nvSpPr>
        <p:spPr>
          <a:xfrm>
            <a:off x="1509971" y="2659214"/>
            <a:ext cx="1450109" cy="240145"/>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2307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9" name="Freeform: Shape 18">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E8E5D487-D1B9-35F8-8900-48F3D633F1DE}"/>
              </a:ext>
            </a:extLst>
          </p:cNvPr>
          <p:cNvPicPr>
            <a:picLocks noChangeAspect="1"/>
          </p:cNvPicPr>
          <p:nvPr/>
        </p:nvPicPr>
        <p:blipFill>
          <a:blip r:embed="rId2"/>
          <a:stretch>
            <a:fillRect/>
          </a:stretch>
        </p:blipFill>
        <p:spPr>
          <a:xfrm>
            <a:off x="302244" y="1182220"/>
            <a:ext cx="11587512" cy="4229442"/>
          </a:xfrm>
          <a:prstGeom prst="rect">
            <a:avLst/>
          </a:prstGeom>
          <a:ln>
            <a:noFill/>
          </a:ln>
        </p:spPr>
      </p:pic>
    </p:spTree>
    <p:extLst>
      <p:ext uri="{BB962C8B-B14F-4D97-AF65-F5344CB8AC3E}">
        <p14:creationId xmlns:p14="http://schemas.microsoft.com/office/powerpoint/2010/main" val="366281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4060B68-03D3-0435-FD70-454457ACB249}"/>
              </a:ext>
            </a:extLst>
          </p:cNvPr>
          <p:cNvPicPr>
            <a:picLocks noChangeAspect="1"/>
          </p:cNvPicPr>
          <p:nvPr/>
        </p:nvPicPr>
        <p:blipFill rotWithShape="1">
          <a:blip r:embed="rId2"/>
          <a:srcRect l="17954" t="8486" r="22197" b="4646"/>
          <a:stretch/>
        </p:blipFill>
        <p:spPr>
          <a:xfrm>
            <a:off x="2189018" y="581891"/>
            <a:ext cx="7296727" cy="5957454"/>
          </a:xfrm>
          <a:prstGeom prst="rect">
            <a:avLst/>
          </a:prstGeom>
        </p:spPr>
      </p:pic>
      <p:sp>
        <p:nvSpPr>
          <p:cNvPr id="5" name="Freccia a destra 4">
            <a:extLst>
              <a:ext uri="{FF2B5EF4-FFF2-40B4-BE49-F238E27FC236}">
                <a16:creationId xmlns:a16="http://schemas.microsoft.com/office/drawing/2014/main" id="{1AF1B8B4-3ED8-DA29-0F35-5A0808AAC12F}"/>
              </a:ext>
            </a:extLst>
          </p:cNvPr>
          <p:cNvSpPr/>
          <p:nvPr/>
        </p:nvSpPr>
        <p:spPr>
          <a:xfrm>
            <a:off x="1588655" y="1487055"/>
            <a:ext cx="738909"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5382467C-8FAB-1910-917C-E7B7BAF43B09}"/>
              </a:ext>
            </a:extLst>
          </p:cNvPr>
          <p:cNvPicPr>
            <a:picLocks noChangeAspect="1"/>
          </p:cNvPicPr>
          <p:nvPr/>
        </p:nvPicPr>
        <p:blipFill>
          <a:blip r:embed="rId3"/>
          <a:stretch>
            <a:fillRect/>
          </a:stretch>
        </p:blipFill>
        <p:spPr>
          <a:xfrm>
            <a:off x="1594406" y="2732148"/>
            <a:ext cx="755970" cy="237765"/>
          </a:xfrm>
          <a:prstGeom prst="rect">
            <a:avLst/>
          </a:prstGeom>
        </p:spPr>
      </p:pic>
      <p:sp>
        <p:nvSpPr>
          <p:cNvPr id="2" name="Esagono 1">
            <a:extLst>
              <a:ext uri="{FF2B5EF4-FFF2-40B4-BE49-F238E27FC236}">
                <a16:creationId xmlns:a16="http://schemas.microsoft.com/office/drawing/2014/main" id="{FF28A938-3A70-7EED-9E71-C14E86E1AD66}"/>
              </a:ext>
            </a:extLst>
          </p:cNvPr>
          <p:cNvSpPr/>
          <p:nvPr/>
        </p:nvSpPr>
        <p:spPr>
          <a:xfrm>
            <a:off x="396815" y="3429000"/>
            <a:ext cx="1682151" cy="137591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Esempio Linguistico</a:t>
            </a:r>
          </a:p>
        </p:txBody>
      </p:sp>
    </p:spTree>
    <p:extLst>
      <p:ext uri="{BB962C8B-B14F-4D97-AF65-F5344CB8AC3E}">
        <p14:creationId xmlns:p14="http://schemas.microsoft.com/office/powerpoint/2010/main" val="2999815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1115</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Bodoni MT</vt:lpstr>
      <vt:lpstr>Calibri</vt:lpstr>
      <vt:lpstr>Calibri Light</vt:lpstr>
      <vt:lpstr>Tema di Office</vt:lpstr>
      <vt:lpstr>Iscriversi al liceo James Joyce</vt:lpstr>
      <vt:lpstr>Presentazione standard di PowerPoint</vt:lpstr>
      <vt:lpstr>Presentazione standard di PowerPoint</vt:lpstr>
      <vt:lpstr>Adempimenti dei genitori o esercenti responsabilità genitoriale</vt:lpstr>
      <vt:lpstr>Dati personali</vt:lpstr>
      <vt:lpstr>Iter della domanda</vt:lpstr>
      <vt:lpstr>Presentazione standard di PowerPoint</vt:lpstr>
      <vt:lpstr>Presentazione standard di PowerPoint</vt:lpstr>
      <vt:lpstr>Presentazione standard di PowerPoint</vt:lpstr>
      <vt:lpstr>Presentazione standard di PowerPoint</vt:lpstr>
      <vt:lpstr>Contributi volontari</vt:lpstr>
      <vt:lpstr>CRITERI PER LA FORMAZIONE DELLE CLASSI</vt:lpstr>
      <vt:lpstr>Assegnazione delle sezioni</vt:lpstr>
      <vt:lpstr>E se ci fossero iscrizioni in esubero?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Iscriversi al liceo James Joyce</dc:title>
  <dc:creator>Cinzia</dc:creator>
  <cp:lastModifiedBy>Cinzia</cp:lastModifiedBy>
  <cp:revision>4</cp:revision>
  <dcterms:created xsi:type="dcterms:W3CDTF">2022-12-17T19:05:42Z</dcterms:created>
  <dcterms:modified xsi:type="dcterms:W3CDTF">2023-01-20T18:30:24Z</dcterms:modified>
</cp:coreProperties>
</file>